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4.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5.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7" r:id="rId2"/>
    <p:sldMasterId id="2147483674" r:id="rId3"/>
    <p:sldMasterId id="2147483684" r:id="rId4"/>
    <p:sldMasterId id="2147483696" r:id="rId5"/>
    <p:sldMasterId id="2147483708" r:id="rId6"/>
  </p:sldMasterIdLst>
  <p:notesMasterIdLst>
    <p:notesMasterId r:id="rId14"/>
  </p:notesMasterIdLst>
  <p:sldIdLst>
    <p:sldId id="256" r:id="rId7"/>
    <p:sldId id="261" r:id="rId8"/>
    <p:sldId id="262" r:id="rId9"/>
    <p:sldId id="258" r:id="rId10"/>
    <p:sldId id="259" r:id="rId11"/>
    <p:sldId id="260" r:id="rId12"/>
    <p:sldId id="25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6" autoAdjust="0"/>
    <p:restoredTop sz="92211" autoAdjust="0"/>
  </p:normalViewPr>
  <p:slideViewPr>
    <p:cSldViewPr snapToGrid="0">
      <p:cViewPr>
        <p:scale>
          <a:sx n="80" d="100"/>
          <a:sy n="80" d="100"/>
        </p:scale>
        <p:origin x="686"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EC5132-8888-4E72-A98D-FD38A1FF09E8}" type="datetimeFigureOut">
              <a:rPr lang="en-US" smtClean="0"/>
              <a:t>7/26/2022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84B5A3-0F61-4E40-BD1A-12F81DB0FF74}" type="slidenum">
              <a:rPr lang="en-US" smtClean="0"/>
              <a:t>‹#›</a:t>
            </a:fld>
            <a:endParaRPr lang="en-US"/>
          </a:p>
        </p:txBody>
      </p:sp>
    </p:spTree>
    <p:extLst>
      <p:ext uri="{BB962C8B-B14F-4D97-AF65-F5344CB8AC3E}">
        <p14:creationId xmlns:p14="http://schemas.microsoft.com/office/powerpoint/2010/main" val="3302599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84B5A3-0F61-4E40-BD1A-12F81DB0FF74}" type="slidenum">
              <a:rPr lang="en-US" smtClean="0"/>
              <a:t>2</a:t>
            </a:fld>
            <a:endParaRPr lang="en-US"/>
          </a:p>
        </p:txBody>
      </p:sp>
    </p:spTree>
    <p:extLst>
      <p:ext uri="{BB962C8B-B14F-4D97-AF65-F5344CB8AC3E}">
        <p14:creationId xmlns:p14="http://schemas.microsoft.com/office/powerpoint/2010/main" val="2351250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84B5A3-0F61-4E40-BD1A-12F81DB0FF74}" type="slidenum">
              <a:rPr lang="en-US" smtClean="0"/>
              <a:t>3</a:t>
            </a:fld>
            <a:endParaRPr lang="en-US"/>
          </a:p>
        </p:txBody>
      </p:sp>
    </p:spTree>
    <p:extLst>
      <p:ext uri="{BB962C8B-B14F-4D97-AF65-F5344CB8AC3E}">
        <p14:creationId xmlns:p14="http://schemas.microsoft.com/office/powerpoint/2010/main" val="2673364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(excluding those not morally opposed or don’t have the means to play)</a:t>
            </a:r>
          </a:p>
          <a:p>
            <a:endParaRPr lang="en-US" dirty="0"/>
          </a:p>
        </p:txBody>
      </p:sp>
      <p:sp>
        <p:nvSpPr>
          <p:cNvPr id="4" name="Slide Number Placeholder 3"/>
          <p:cNvSpPr>
            <a:spLocks noGrp="1"/>
          </p:cNvSpPr>
          <p:nvPr>
            <p:ph type="sldNum" sz="quarter" idx="5"/>
          </p:nvPr>
        </p:nvSpPr>
        <p:spPr/>
        <p:txBody>
          <a:bodyPr/>
          <a:lstStyle/>
          <a:p>
            <a:fld id="{8984B5A3-0F61-4E40-BD1A-12F81DB0FF74}" type="slidenum">
              <a:rPr lang="en-US" smtClean="0"/>
              <a:t>4</a:t>
            </a:fld>
            <a:endParaRPr lang="en-US"/>
          </a:p>
        </p:txBody>
      </p:sp>
    </p:spTree>
    <p:extLst>
      <p:ext uri="{BB962C8B-B14F-4D97-AF65-F5344CB8AC3E}">
        <p14:creationId xmlns:p14="http://schemas.microsoft.com/office/powerpoint/2010/main" val="2639346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01217-740A-447A-8A93-232BE7FCDD6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23740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93123-4E1E-4122-AC3D-9212B9AD0E1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37831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74410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7DB61-793B-4BA9-9449-DB7942F344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CB585A-B3AB-4754-B29F-DECEF00E7E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467B37-420B-420D-9C89-B7E18886B5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6747399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1B035-7B94-42B9-92DB-95C081CAE7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B8F085-02EF-4FCE-8AE8-0AFAEE46EA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628953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72804-6D0B-4A96-9D0E-C69A8E1B1FD5}"/>
              </a:ext>
            </a:extLst>
          </p:cNvPr>
          <p:cNvSpPr>
            <a:spLocks noGrp="1"/>
          </p:cNvSpPr>
          <p:nvPr>
            <p:ph type="title"/>
          </p:nvPr>
        </p:nvSpPr>
        <p:spPr>
          <a:xfrm>
            <a:off x="2581603" y="408480"/>
            <a:ext cx="9300342"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792A76D6-437A-4C07-86AE-F9412C36B741}"/>
              </a:ext>
            </a:extLst>
          </p:cNvPr>
          <p:cNvSpPr>
            <a:spLocks noGrp="1"/>
          </p:cNvSpPr>
          <p:nvPr>
            <p:ph idx="1"/>
          </p:nvPr>
        </p:nvSpPr>
        <p:spPr>
          <a:xfrm>
            <a:off x="877614" y="2188232"/>
            <a:ext cx="10515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378654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7124B-8412-4FCE-9D00-E4FE21F625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23E5A9-B027-4BD6-95E6-F61372D6BD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6522648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48DBA-0857-4A50-B2DA-F45ABE2265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71BDC1-4084-4584-8287-4B9147285E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8FFF9C6-FE48-40DF-B5F0-578404B8F0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439285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02CC3-76A0-41E1-A24E-608CBA3CF7A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3C4107B-68DF-47A6-99DE-F0747FFF03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0AFF12-CFA1-44C4-BC08-1FF19D66CD3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334AD3F-547A-4D71-A03C-6C0F9E24EE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F19232-B1D4-487E-B0A3-07E9690B9B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059228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205AB-D4D7-4F4C-8CEE-582E009B71A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805976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185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53903-3526-40C5-85E3-91BF96C6CF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0420961-73A5-453E-B03C-D1C59F00B1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353606D-6426-45E1-955A-FBD4947A339E}"/>
              </a:ext>
            </a:extLst>
          </p:cNvPr>
          <p:cNvSpPr>
            <a:spLocks noGrp="1"/>
          </p:cNvSpPr>
          <p:nvPr>
            <p:ph type="dt" sz="half" idx="10"/>
          </p:nvPr>
        </p:nvSpPr>
        <p:spPr/>
        <p:txBody>
          <a:bodyPr/>
          <a:lstStyle/>
          <a:p>
            <a:fld id="{CCEA2C90-D88A-43BE-96B2-F237C660CA2D}" type="datetimeFigureOut">
              <a:rPr lang="en-US" smtClean="0"/>
              <a:t>7/26/2022</a:t>
            </a:fld>
            <a:endParaRPr lang="en-US"/>
          </a:p>
        </p:txBody>
      </p:sp>
      <p:sp>
        <p:nvSpPr>
          <p:cNvPr id="5" name="Footer Placeholder 4">
            <a:extLst>
              <a:ext uri="{FF2B5EF4-FFF2-40B4-BE49-F238E27FC236}">
                <a16:creationId xmlns:a16="http://schemas.microsoft.com/office/drawing/2014/main" id="{AFAD1E56-A258-4E3E-90A2-047D851A77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77973C-183A-4627-9C30-8321DC811D57}"/>
              </a:ext>
            </a:extLst>
          </p:cNvPr>
          <p:cNvSpPr>
            <a:spLocks noGrp="1"/>
          </p:cNvSpPr>
          <p:nvPr>
            <p:ph type="sldNum" sz="quarter" idx="12"/>
          </p:nvPr>
        </p:nvSpPr>
        <p:spPr/>
        <p:txBody>
          <a:bodyPr/>
          <a:lstStyle/>
          <a:p>
            <a:fld id="{2B183D4C-A73B-4CCD-9CD6-E6D8B0A87BF0}" type="slidenum">
              <a:rPr lang="en-US" smtClean="0"/>
              <a:t>‹#›</a:t>
            </a:fld>
            <a:endParaRPr lang="en-US"/>
          </a:p>
        </p:txBody>
      </p:sp>
    </p:spTree>
    <p:extLst>
      <p:ext uri="{BB962C8B-B14F-4D97-AF65-F5344CB8AC3E}">
        <p14:creationId xmlns:p14="http://schemas.microsoft.com/office/powerpoint/2010/main" val="31440622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ECA6E-7C54-4E4E-9926-33AC6A3939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6B4FE4B-D629-47E3-98BA-193B9BBFB2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1AF619-75B8-45FD-9559-C90B30936A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4579748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E07F9-586F-424C-9E2F-81D0D4C695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63181D-B8AC-4B1C-BF9A-2FFD4D9075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E1B6BB2-3B43-4ECE-862C-D272DF9C6B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2797346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87BD0-6D60-4B50-B53E-6BC92191B8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D9A333-6F58-438D-BA6B-97B8506688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6145412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001E4-9C4C-470B-868B-001C338814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D0CFDB-20F5-4DE0-80D4-17C79B236E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581566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09282-08D4-4BB2-9620-17AD078C56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EB38925-D939-4199-B84C-3BF730103C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4487459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E928D-E87F-43AA-AC41-141B4A822E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C59208-7F86-4B0D-946F-A93977FDA1B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D51F07C-7D26-407F-92BA-45970B9BC6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349553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090B6-69BB-4CDA-B95B-77BBD0DC154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C20FCB-E713-4073-B6DA-1334594DA8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F5B8C1-DA60-4CD6-B33A-1731958142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8FD264-90CC-42C4-A40C-F8AD145768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9B258F-B112-441F-9C2C-C7B5A70303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878611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D334E-4582-4F12-A7CE-D5206AE1656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040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67605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D4F89-408D-41FD-AE38-E6E1623CA0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BE496B-2823-45F7-A88C-C3FDA06F48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3993DC-E683-4FBE-80B7-6926B4887F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134804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93689-D56C-49AA-BE85-77AADE92BC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26E98EC-987B-4CF6-927F-C349F31D54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3110114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1C6C6-6D66-4DD7-8542-06CC02C2CE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3A4549D-0BDC-4507-8197-2465F28B5B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5AB94EE-AACD-4D99-821B-00A23D85AA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9541059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81023-B51B-41F4-8768-160B5211AA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238B9F1-764C-43ED-92FD-7B1A2DCB7E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2360693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D4D02-3417-45B1-BECC-68588B1B3E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9059E3-FBB0-4A41-9460-DAE4429F97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012401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B8C57-1CC2-4D62-93AC-A717EC29F6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EBF7-8833-4E7F-9BC7-DC93E183D1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202571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78191-CA84-45B1-B63D-C0E272BCC9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41FB28-7903-4430-B50A-D7B7632494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8A949D-4CA6-499D-80D7-60F9D00F9A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1472083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71808-FEB0-43B1-A39F-23FF0C900DE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C9F9A8-59D0-4A0F-BAAD-B7CE897567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8CA273-30CB-48AF-9B19-F8D9AC4D11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2E7732-348A-4E96-8D58-22162C8E28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1961CF-50D0-460C-BB85-4A9627FEAC8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051045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D8217-EF67-4BF9-927C-9832E6FCA53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057873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607614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F1ECB-9347-42DA-8167-6D7DB4EC7B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0C7675-E38B-47A3-9E5A-E75DEA0BF3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493C2C1-1FE6-4F3D-860B-B0F3844FAB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83865526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899A9-4E3A-4555-8F8C-913DF0BB91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056802D-3BFE-4CF9-B7CC-7F56F71C69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E79A5B-D19A-48DB-9393-356396B4A1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77703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DE5DB-2BFE-4A8C-A41C-FBFC31F2513C}"/>
              </a:ext>
            </a:extLst>
          </p:cNvPr>
          <p:cNvSpPr>
            <a:spLocks noGrp="1"/>
          </p:cNvSpPr>
          <p:nvPr>
            <p:ph type="title"/>
          </p:nvPr>
        </p:nvSpPr>
        <p:spPr>
          <a:xfrm>
            <a:off x="1441231" y="3297512"/>
            <a:ext cx="10515600" cy="1325563"/>
          </a:xfrm>
        </p:spPr>
        <p:txBody>
          <a:bodyPr/>
          <a:lstStyle/>
          <a:p>
            <a:r>
              <a:rPr lang="en-US"/>
              <a:t>Click to edit Master title style</a:t>
            </a:r>
          </a:p>
        </p:txBody>
      </p:sp>
    </p:spTree>
    <p:extLst>
      <p:ext uri="{BB962C8B-B14F-4D97-AF65-F5344CB8AC3E}">
        <p14:creationId xmlns:p14="http://schemas.microsoft.com/office/powerpoint/2010/main" val="956585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24FC0-7A26-4C57-B015-4580B5A285B9}"/>
              </a:ext>
            </a:extLst>
          </p:cNvPr>
          <p:cNvSpPr>
            <a:spLocks noGrp="1"/>
          </p:cNvSpPr>
          <p:nvPr>
            <p:ph type="ctrTitle"/>
          </p:nvPr>
        </p:nvSpPr>
        <p:spPr>
          <a:xfrm>
            <a:off x="1583121" y="212347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4725EA5-8843-41D7-AD1D-D1FBE6FB6D3D}"/>
              </a:ext>
            </a:extLst>
          </p:cNvPr>
          <p:cNvSpPr>
            <a:spLocks noGrp="1"/>
          </p:cNvSpPr>
          <p:nvPr>
            <p:ph type="subTitle" idx="1"/>
          </p:nvPr>
        </p:nvSpPr>
        <p:spPr>
          <a:xfrm>
            <a:off x="1583121" y="463468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520138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81D24-7041-4580-8A50-6C7BBDD8B7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795EE3-649B-4AAC-B897-49654BFE737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8747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AEA22-6F02-4C97-B695-E925A76B21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FC3E23C-C047-4D37-8BED-479896C05A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965210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E5DCB-AA9B-4CC4-AC83-16B4320584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570F47-8576-474D-AB19-788C95CC7BFA}"/>
              </a:ext>
            </a:extLst>
          </p:cNvPr>
          <p:cNvSpPr>
            <a:spLocks noGrp="1"/>
          </p:cNvSpPr>
          <p:nvPr>
            <p:ph sz="half" idx="1"/>
          </p:nvPr>
        </p:nvSpPr>
        <p:spPr>
          <a:xfrm>
            <a:off x="838200" y="2251294"/>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96B638-C3A9-459A-92B7-83BEC796A421}"/>
              </a:ext>
            </a:extLst>
          </p:cNvPr>
          <p:cNvSpPr>
            <a:spLocks noGrp="1"/>
          </p:cNvSpPr>
          <p:nvPr>
            <p:ph sz="half" idx="2"/>
          </p:nvPr>
        </p:nvSpPr>
        <p:spPr>
          <a:xfrm>
            <a:off x="6247087" y="2251294"/>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39951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DD80C-F7CF-4B66-9F6B-81DEB2E77FC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8DD65C0-F770-4EAF-827F-2BA2C92083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339A858-DCD1-440A-B018-4BA8003676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D14A3E-A7F6-40F4-BEE7-7F89925C80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CCD82B-D4BF-4EAA-9837-3C3776F09D3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50221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10" Type="http://schemas.openxmlformats.org/officeDocument/2006/relationships/image" Target="../media/image3.png"/><Relationship Id="rId4" Type="http://schemas.openxmlformats.org/officeDocument/2006/relationships/slideLayout" Target="../slideLayouts/slideLayout8.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4.png"/><Relationship Id="rId5" Type="http://schemas.openxmlformats.org/officeDocument/2006/relationships/slideLayout" Target="../slideLayouts/slideLayout17.xml"/><Relationship Id="rId10" Type="http://schemas.openxmlformats.org/officeDocument/2006/relationships/theme" Target="../theme/theme4.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image" Target="../media/image5.png"/><Relationship Id="rId5" Type="http://schemas.openxmlformats.org/officeDocument/2006/relationships/slideLayout" Target="../slideLayouts/slideLayout26.xml"/><Relationship Id="rId10" Type="http://schemas.openxmlformats.org/officeDocument/2006/relationships/theme" Target="../theme/theme5.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image" Target="../media/image6.png"/><Relationship Id="rId5" Type="http://schemas.openxmlformats.org/officeDocument/2006/relationships/slideLayout" Target="../slideLayouts/slideLayout35.xml"/><Relationship Id="rId10" Type="http://schemas.openxmlformats.org/officeDocument/2006/relationships/theme" Target="../theme/theme6.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571693-9DFE-4CA6-A55A-51BB65BF8B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7D564E-A4FA-4EB6-A4B1-C6D61D99E0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28187362"/>
      </p:ext>
    </p:extLst>
  </p:cSld>
  <p:clrMap bg1="lt1" tx1="dk1" bg2="lt2" tx2="dk2" accent1="accent1" accent2="accent2" accent3="accent3" accent4="accent4" accent5="accent5" accent6="accent6" hlink="hlink" folHlink="folHlink"/>
  <p:sldLayoutIdLst>
    <p:sldLayoutId id="2147483666" r:id="rId1"/>
    <p:sldLayoutId id="214748372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45F265-063D-4389-804C-878087A37C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16FA53-B360-4E1E-BC4C-8FFB8960776A}"/>
              </a:ext>
            </a:extLst>
          </p:cNvPr>
          <p:cNvSpPr>
            <a:spLocks noGrp="1"/>
          </p:cNvSpPr>
          <p:nvPr>
            <p:ph type="body" idx="1"/>
          </p:nvPr>
        </p:nvSpPr>
        <p:spPr>
          <a:xfrm>
            <a:off x="838200" y="2002987"/>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48293055"/>
      </p:ext>
    </p:extLst>
  </p:cSld>
  <p:clrMap bg1="lt1" tx1="dk1" bg2="lt2" tx2="dk2" accent1="accent1" accent2="accent2" accent3="accent3" accent4="accent4" accent5="accent5" accent6="accent6" hlink="hlink" folHlink="folHlink"/>
  <p:sldLayoutIdLst>
    <p:sldLayoutId id="2147483668" r:id="rId1"/>
    <p:sldLayoutId id="21474836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322677-2932-43F4-BBF8-71C0AA80E180}"/>
              </a:ext>
            </a:extLst>
          </p:cNvPr>
          <p:cNvSpPr>
            <a:spLocks noGrp="1"/>
          </p:cNvSpPr>
          <p:nvPr>
            <p:ph type="title"/>
          </p:nvPr>
        </p:nvSpPr>
        <p:spPr>
          <a:xfrm>
            <a:off x="2609193" y="436069"/>
            <a:ext cx="9398876" cy="140849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55757A-8071-4710-8E54-5B285D1C083B}"/>
              </a:ext>
            </a:extLst>
          </p:cNvPr>
          <p:cNvSpPr>
            <a:spLocks noGrp="1"/>
          </p:cNvSpPr>
          <p:nvPr>
            <p:ph type="body" idx="1"/>
          </p:nvPr>
        </p:nvSpPr>
        <p:spPr>
          <a:xfrm>
            <a:off x="944618" y="2267059"/>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2629230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3"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595849-0BA8-43FF-8D06-9724DFCE2FB8}"/>
              </a:ext>
            </a:extLst>
          </p:cNvPr>
          <p:cNvSpPr>
            <a:spLocks noGrp="1"/>
          </p:cNvSpPr>
          <p:nvPr>
            <p:ph type="title"/>
          </p:nvPr>
        </p:nvSpPr>
        <p:spPr>
          <a:xfrm>
            <a:off x="2589486" y="380890"/>
            <a:ext cx="9450114"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54F36C7-8665-478E-8C4C-128AB813F9A0}"/>
              </a:ext>
            </a:extLst>
          </p:cNvPr>
          <p:cNvSpPr>
            <a:spLocks noGrp="1"/>
          </p:cNvSpPr>
          <p:nvPr>
            <p:ph type="body" idx="1"/>
          </p:nvPr>
        </p:nvSpPr>
        <p:spPr>
          <a:xfrm>
            <a:off x="869730" y="2125772"/>
            <a:ext cx="11169869"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3780749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491226-36A1-4C6E-A891-D1B95A74A34A}"/>
              </a:ext>
            </a:extLst>
          </p:cNvPr>
          <p:cNvSpPr>
            <a:spLocks noGrp="1"/>
          </p:cNvSpPr>
          <p:nvPr>
            <p:ph type="title"/>
          </p:nvPr>
        </p:nvSpPr>
        <p:spPr>
          <a:xfrm>
            <a:off x="2806262" y="365125"/>
            <a:ext cx="8547538"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FF94D5-285B-4DAA-8B01-F28EF0FC1BF9}"/>
              </a:ext>
            </a:extLst>
          </p:cNvPr>
          <p:cNvSpPr>
            <a:spLocks noGrp="1"/>
          </p:cNvSpPr>
          <p:nvPr>
            <p:ph type="body" idx="1"/>
          </p:nvPr>
        </p:nvSpPr>
        <p:spPr>
          <a:xfrm>
            <a:off x="881555" y="2243411"/>
            <a:ext cx="1047224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8843494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42D6A5-2129-4628-92C8-9172C9FEB8A7}"/>
              </a:ext>
            </a:extLst>
          </p:cNvPr>
          <p:cNvSpPr>
            <a:spLocks noGrp="1"/>
          </p:cNvSpPr>
          <p:nvPr>
            <p:ph type="title"/>
          </p:nvPr>
        </p:nvSpPr>
        <p:spPr>
          <a:xfrm>
            <a:off x="2680138" y="365125"/>
            <a:ext cx="8673662"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AA5C3F-9B8F-4243-A871-637B040F8561}"/>
              </a:ext>
            </a:extLst>
          </p:cNvPr>
          <p:cNvSpPr>
            <a:spLocks noGrp="1"/>
          </p:cNvSpPr>
          <p:nvPr>
            <p:ph type="body" idx="1"/>
          </p:nvPr>
        </p:nvSpPr>
        <p:spPr>
          <a:xfrm>
            <a:off x="838200" y="2105463"/>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6038275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hyperlink" Target="https://www.marketingevolution.com/knowledge-center/the-modern-marketers-dictionary-the-customer-journey?hsLang=en"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A87695-B4DC-4D22-AABA-CD44C83879AC}"/>
              </a:ext>
            </a:extLst>
          </p:cNvPr>
          <p:cNvSpPr>
            <a:spLocks noGrp="1"/>
          </p:cNvSpPr>
          <p:nvPr>
            <p:ph type="ctrTitle"/>
          </p:nvPr>
        </p:nvSpPr>
        <p:spPr>
          <a:xfrm>
            <a:off x="1524000" y="2685143"/>
            <a:ext cx="9144000" cy="1869998"/>
          </a:xfrm>
          <a:solidFill>
            <a:schemeClr val="accent5">
              <a:lumMod val="75000"/>
            </a:schemeClr>
          </a:solidFill>
          <a:effectLst>
            <a:outerShdw blurRad="76200" dir="18900000" sy="23000" kx="-1200000" algn="bl" rotWithShape="0">
              <a:prstClr val="black">
                <a:alpha val="20000"/>
              </a:prstClr>
            </a:outerShdw>
          </a:effectLst>
        </p:spPr>
        <p:txBody>
          <a:bodyPr>
            <a:normAutofit/>
          </a:bodyPr>
          <a:lstStyle/>
          <a:p>
            <a:pPr algn="ctr"/>
            <a:r>
              <a:rPr lang="en-US" dirty="0">
                <a:solidFill>
                  <a:schemeClr val="bg1"/>
                </a:solidFill>
              </a:rPr>
              <a:t>Going The Distance – With An Omnichannel Strategy </a:t>
            </a:r>
          </a:p>
        </p:txBody>
      </p:sp>
      <p:sp>
        <p:nvSpPr>
          <p:cNvPr id="3" name="Subtitle 2">
            <a:extLst>
              <a:ext uri="{FF2B5EF4-FFF2-40B4-BE49-F238E27FC236}">
                <a16:creationId xmlns:a16="http://schemas.microsoft.com/office/drawing/2014/main" id="{69C587BB-EA56-4315-8967-3B12092DB04C}"/>
              </a:ext>
            </a:extLst>
          </p:cNvPr>
          <p:cNvSpPr>
            <a:spLocks noGrp="1"/>
          </p:cNvSpPr>
          <p:nvPr>
            <p:ph type="subTitle" idx="1"/>
          </p:nvPr>
        </p:nvSpPr>
        <p:spPr>
          <a:xfrm>
            <a:off x="1524000" y="4676095"/>
            <a:ext cx="9144000" cy="737734"/>
          </a:xfrm>
          <a:ln>
            <a:solidFill>
              <a:schemeClr val="bg1"/>
            </a:solidFill>
          </a:ln>
        </p:spPr>
        <p:txBody>
          <a:bodyPr>
            <a:normAutofit lnSpcReduction="10000"/>
          </a:bodyPr>
          <a:lstStyle/>
          <a:p>
            <a:r>
              <a:rPr lang="en-US" dirty="0"/>
              <a:t>Positively impacting sales through an enhanced customer experience, retail advocates, &amp; loyalty</a:t>
            </a:r>
          </a:p>
        </p:txBody>
      </p:sp>
      <p:sp>
        <p:nvSpPr>
          <p:cNvPr id="4" name="Rectangle 3">
            <a:extLst>
              <a:ext uri="{FF2B5EF4-FFF2-40B4-BE49-F238E27FC236}">
                <a16:creationId xmlns:a16="http://schemas.microsoft.com/office/drawing/2014/main" id="{11FF31C7-7E52-4456-90AC-ED174D25482A}"/>
              </a:ext>
            </a:extLst>
          </p:cNvPr>
          <p:cNvSpPr/>
          <p:nvPr/>
        </p:nvSpPr>
        <p:spPr>
          <a:xfrm>
            <a:off x="1645920" y="2771489"/>
            <a:ext cx="8896350" cy="172431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7029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9E7B28-2BB7-4537-8D52-1E95E16DA2F9}"/>
              </a:ext>
            </a:extLst>
          </p:cNvPr>
          <p:cNvSpPr>
            <a:spLocks noGrp="1"/>
          </p:cNvSpPr>
          <p:nvPr>
            <p:ph type="title"/>
          </p:nvPr>
        </p:nvSpPr>
        <p:spPr/>
        <p:txBody>
          <a:bodyPr/>
          <a:lstStyle/>
          <a:p>
            <a:r>
              <a:rPr lang="en-US" dirty="0"/>
              <a:t>Why Omnichannel is Important</a:t>
            </a:r>
          </a:p>
        </p:txBody>
      </p:sp>
      <p:pic>
        <p:nvPicPr>
          <p:cNvPr id="1026" name="Picture 2">
            <a:extLst>
              <a:ext uri="{FF2B5EF4-FFF2-40B4-BE49-F238E27FC236}">
                <a16:creationId xmlns:a16="http://schemas.microsoft.com/office/drawing/2014/main" id="{88DE1DD4-41E7-4BCC-BEB3-429DFA5ABC7B}"/>
              </a:ext>
            </a:extLst>
          </p:cNvPr>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70561" y="2406445"/>
            <a:ext cx="1022555" cy="102255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BD28F7D3-9ABE-4157-AA80-87B15BE68CE6}"/>
              </a:ext>
            </a:extLst>
          </p:cNvPr>
          <p:cNvSpPr txBox="1"/>
          <p:nvPr/>
        </p:nvSpPr>
        <p:spPr>
          <a:xfrm>
            <a:off x="1793116" y="2733056"/>
            <a:ext cx="3516303" cy="461665"/>
          </a:xfrm>
          <a:prstGeom prst="rect">
            <a:avLst/>
          </a:prstGeom>
          <a:noFill/>
        </p:spPr>
        <p:txBody>
          <a:bodyPr wrap="square" rtlCol="0">
            <a:spAutoFit/>
          </a:bodyPr>
          <a:lstStyle/>
          <a:p>
            <a:r>
              <a:rPr lang="en-US" sz="2400" dirty="0"/>
              <a:t>What is Omnichannel?</a:t>
            </a:r>
          </a:p>
        </p:txBody>
      </p:sp>
      <p:grpSp>
        <p:nvGrpSpPr>
          <p:cNvPr id="6" name="Group 5">
            <a:extLst>
              <a:ext uri="{FF2B5EF4-FFF2-40B4-BE49-F238E27FC236}">
                <a16:creationId xmlns:a16="http://schemas.microsoft.com/office/drawing/2014/main" id="{92661B6A-8E85-433A-B01D-D727587FC0C6}"/>
              </a:ext>
            </a:extLst>
          </p:cNvPr>
          <p:cNvGrpSpPr/>
          <p:nvPr/>
        </p:nvGrpSpPr>
        <p:grpSpPr>
          <a:xfrm>
            <a:off x="2151992" y="3289151"/>
            <a:ext cx="1592928" cy="1251400"/>
            <a:chOff x="2497292" y="4083212"/>
            <a:chExt cx="1592928" cy="1251400"/>
          </a:xfrm>
        </p:grpSpPr>
        <p:pic>
          <p:nvPicPr>
            <p:cNvPr id="1028" name="Picture 4">
              <a:extLst>
                <a:ext uri="{FF2B5EF4-FFF2-40B4-BE49-F238E27FC236}">
                  <a16:creationId xmlns:a16="http://schemas.microsoft.com/office/drawing/2014/main" id="{A13807E1-FBF7-4F0E-BEC4-8663E6A10B6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7292" y="4083212"/>
              <a:ext cx="1592928" cy="12514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8C59BDE5-4F0E-46F2-837F-C44D19B72040}"/>
                </a:ext>
              </a:extLst>
            </p:cNvPr>
            <p:cNvSpPr txBox="1"/>
            <p:nvPr/>
          </p:nvSpPr>
          <p:spPr>
            <a:xfrm>
              <a:off x="2639910" y="4229255"/>
              <a:ext cx="1307691" cy="523220"/>
            </a:xfrm>
            <a:prstGeom prst="rect">
              <a:avLst/>
            </a:prstGeom>
            <a:noFill/>
          </p:spPr>
          <p:txBody>
            <a:bodyPr wrap="square" rtlCol="0">
              <a:spAutoFit/>
            </a:bodyPr>
            <a:lstStyle/>
            <a:p>
              <a:pPr algn="ctr"/>
              <a:r>
                <a:rPr lang="en-US" sz="1400" dirty="0">
                  <a:solidFill>
                    <a:schemeClr val="accent5">
                      <a:lumMod val="75000"/>
                    </a:schemeClr>
                  </a:solidFill>
                </a:rPr>
                <a:t>Customer Experiences</a:t>
              </a:r>
            </a:p>
          </p:txBody>
        </p:sp>
      </p:grpSp>
      <p:grpSp>
        <p:nvGrpSpPr>
          <p:cNvPr id="9" name="Group 8">
            <a:extLst>
              <a:ext uri="{FF2B5EF4-FFF2-40B4-BE49-F238E27FC236}">
                <a16:creationId xmlns:a16="http://schemas.microsoft.com/office/drawing/2014/main" id="{50B9E2E8-168E-4E89-B595-14F830492F0E}"/>
              </a:ext>
            </a:extLst>
          </p:cNvPr>
          <p:cNvGrpSpPr/>
          <p:nvPr/>
        </p:nvGrpSpPr>
        <p:grpSpPr>
          <a:xfrm>
            <a:off x="800007" y="4021035"/>
            <a:ext cx="1592928" cy="1251400"/>
            <a:chOff x="2497292" y="4083212"/>
            <a:chExt cx="1592928" cy="1251400"/>
          </a:xfrm>
        </p:grpSpPr>
        <p:pic>
          <p:nvPicPr>
            <p:cNvPr id="10" name="Picture 4">
              <a:extLst>
                <a:ext uri="{FF2B5EF4-FFF2-40B4-BE49-F238E27FC236}">
                  <a16:creationId xmlns:a16="http://schemas.microsoft.com/office/drawing/2014/main" id="{6AA5789F-0095-43BD-8087-0B896C39D3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7292" y="4083212"/>
              <a:ext cx="1592928" cy="12514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D035603B-A1C2-471C-8337-4C50DDC514CD}"/>
                </a:ext>
              </a:extLst>
            </p:cNvPr>
            <p:cNvSpPr txBox="1"/>
            <p:nvPr/>
          </p:nvSpPr>
          <p:spPr>
            <a:xfrm>
              <a:off x="2639910" y="4256170"/>
              <a:ext cx="1307691" cy="523220"/>
            </a:xfrm>
            <a:prstGeom prst="rect">
              <a:avLst/>
            </a:prstGeom>
            <a:noFill/>
          </p:spPr>
          <p:txBody>
            <a:bodyPr wrap="square" rtlCol="0">
              <a:spAutoFit/>
            </a:bodyPr>
            <a:lstStyle/>
            <a:p>
              <a:pPr algn="ctr"/>
              <a:r>
                <a:rPr lang="en-US" sz="1400" dirty="0">
                  <a:solidFill>
                    <a:schemeClr val="accent5">
                      <a:lumMod val="75000"/>
                    </a:schemeClr>
                  </a:solidFill>
                </a:rPr>
                <a:t>Customer Choice</a:t>
              </a:r>
            </a:p>
          </p:txBody>
        </p:sp>
      </p:grpSp>
      <p:grpSp>
        <p:nvGrpSpPr>
          <p:cNvPr id="12" name="Group 11">
            <a:extLst>
              <a:ext uri="{FF2B5EF4-FFF2-40B4-BE49-F238E27FC236}">
                <a16:creationId xmlns:a16="http://schemas.microsoft.com/office/drawing/2014/main" id="{AF28F38E-271E-4A27-A533-C1C58A765F61}"/>
              </a:ext>
            </a:extLst>
          </p:cNvPr>
          <p:cNvGrpSpPr/>
          <p:nvPr/>
        </p:nvGrpSpPr>
        <p:grpSpPr>
          <a:xfrm>
            <a:off x="2460538" y="4639307"/>
            <a:ext cx="1592928" cy="1251400"/>
            <a:chOff x="2497292" y="4083212"/>
            <a:chExt cx="1592928" cy="1251400"/>
          </a:xfrm>
        </p:grpSpPr>
        <p:pic>
          <p:nvPicPr>
            <p:cNvPr id="13" name="Picture 4">
              <a:extLst>
                <a:ext uri="{FF2B5EF4-FFF2-40B4-BE49-F238E27FC236}">
                  <a16:creationId xmlns:a16="http://schemas.microsoft.com/office/drawing/2014/main" id="{6AAE4A41-4761-44B5-BFFE-D5076999C5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7292" y="4083212"/>
              <a:ext cx="1592928" cy="1251400"/>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D5A9E88D-DB86-4187-A78B-BD632340AFFD}"/>
                </a:ext>
              </a:extLst>
            </p:cNvPr>
            <p:cNvSpPr txBox="1"/>
            <p:nvPr/>
          </p:nvSpPr>
          <p:spPr>
            <a:xfrm>
              <a:off x="2639910" y="4388826"/>
              <a:ext cx="1307691" cy="307777"/>
            </a:xfrm>
            <a:prstGeom prst="rect">
              <a:avLst/>
            </a:prstGeom>
            <a:noFill/>
          </p:spPr>
          <p:txBody>
            <a:bodyPr wrap="square" rtlCol="0">
              <a:spAutoFit/>
            </a:bodyPr>
            <a:lstStyle/>
            <a:p>
              <a:r>
                <a:rPr lang="en-US" sz="1400" dirty="0">
                  <a:solidFill>
                    <a:schemeClr val="accent5">
                      <a:lumMod val="75000"/>
                    </a:schemeClr>
                  </a:solidFill>
                </a:rPr>
                <a:t>Personalization</a:t>
              </a:r>
            </a:p>
          </p:txBody>
        </p:sp>
      </p:grpSp>
      <p:grpSp>
        <p:nvGrpSpPr>
          <p:cNvPr id="15" name="Group 14">
            <a:extLst>
              <a:ext uri="{FF2B5EF4-FFF2-40B4-BE49-F238E27FC236}">
                <a16:creationId xmlns:a16="http://schemas.microsoft.com/office/drawing/2014/main" id="{391CBC72-1968-49A2-B2D4-7EFD887AC39E}"/>
              </a:ext>
            </a:extLst>
          </p:cNvPr>
          <p:cNvGrpSpPr/>
          <p:nvPr/>
        </p:nvGrpSpPr>
        <p:grpSpPr>
          <a:xfrm>
            <a:off x="3812523" y="3696804"/>
            <a:ext cx="1592928" cy="1251400"/>
            <a:chOff x="2497292" y="4083212"/>
            <a:chExt cx="1592928" cy="1251400"/>
          </a:xfrm>
        </p:grpSpPr>
        <p:pic>
          <p:nvPicPr>
            <p:cNvPr id="16" name="Picture 4">
              <a:extLst>
                <a:ext uri="{FF2B5EF4-FFF2-40B4-BE49-F238E27FC236}">
                  <a16:creationId xmlns:a16="http://schemas.microsoft.com/office/drawing/2014/main" id="{C6787B4F-CA68-484E-8635-F14D8CC3425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7292" y="4083212"/>
              <a:ext cx="1592928" cy="1251400"/>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2E4D4ECF-5D5A-4822-B048-6C22BD982C8F}"/>
                </a:ext>
              </a:extLst>
            </p:cNvPr>
            <p:cNvSpPr txBox="1"/>
            <p:nvPr/>
          </p:nvSpPr>
          <p:spPr>
            <a:xfrm>
              <a:off x="2639910" y="4289713"/>
              <a:ext cx="1307691" cy="523220"/>
            </a:xfrm>
            <a:prstGeom prst="rect">
              <a:avLst/>
            </a:prstGeom>
            <a:noFill/>
          </p:spPr>
          <p:txBody>
            <a:bodyPr wrap="square" rtlCol="0">
              <a:spAutoFit/>
            </a:bodyPr>
            <a:lstStyle/>
            <a:p>
              <a:pPr algn="ctr"/>
              <a:r>
                <a:rPr lang="en-US" sz="1400" dirty="0">
                  <a:solidFill>
                    <a:schemeClr val="accent5">
                      <a:lumMod val="75000"/>
                    </a:schemeClr>
                  </a:solidFill>
                </a:rPr>
                <a:t>Seamless &amp; Effortless</a:t>
              </a:r>
            </a:p>
          </p:txBody>
        </p:sp>
      </p:grpSp>
      <p:grpSp>
        <p:nvGrpSpPr>
          <p:cNvPr id="18" name="Group 17">
            <a:extLst>
              <a:ext uri="{FF2B5EF4-FFF2-40B4-BE49-F238E27FC236}">
                <a16:creationId xmlns:a16="http://schemas.microsoft.com/office/drawing/2014/main" id="{026800A0-A1A2-47A2-BF92-E088AE03C76D}"/>
              </a:ext>
            </a:extLst>
          </p:cNvPr>
          <p:cNvGrpSpPr/>
          <p:nvPr/>
        </p:nvGrpSpPr>
        <p:grpSpPr>
          <a:xfrm>
            <a:off x="4121069" y="5168893"/>
            <a:ext cx="1592928" cy="1251400"/>
            <a:chOff x="2497292" y="4083212"/>
            <a:chExt cx="1592928" cy="1251400"/>
          </a:xfrm>
        </p:grpSpPr>
        <p:pic>
          <p:nvPicPr>
            <p:cNvPr id="19" name="Picture 4">
              <a:extLst>
                <a:ext uri="{FF2B5EF4-FFF2-40B4-BE49-F238E27FC236}">
                  <a16:creationId xmlns:a16="http://schemas.microsoft.com/office/drawing/2014/main" id="{D9C27825-4438-46D5-AFFE-A681E0E83AE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7292" y="4083212"/>
              <a:ext cx="1592928" cy="125140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A931CF47-42BE-480E-9F2F-048366CB74EB}"/>
                </a:ext>
              </a:extLst>
            </p:cNvPr>
            <p:cNvSpPr txBox="1"/>
            <p:nvPr/>
          </p:nvSpPr>
          <p:spPr>
            <a:xfrm>
              <a:off x="2639911" y="4311774"/>
              <a:ext cx="1307691" cy="523220"/>
            </a:xfrm>
            <a:prstGeom prst="rect">
              <a:avLst/>
            </a:prstGeom>
            <a:noFill/>
          </p:spPr>
          <p:txBody>
            <a:bodyPr wrap="square" rtlCol="0">
              <a:spAutoFit/>
            </a:bodyPr>
            <a:lstStyle/>
            <a:p>
              <a:pPr algn="ctr"/>
              <a:r>
                <a:rPr lang="en-US" sz="1400" dirty="0">
                  <a:solidFill>
                    <a:schemeClr val="accent5">
                      <a:lumMod val="75000"/>
                    </a:schemeClr>
                  </a:solidFill>
                </a:rPr>
                <a:t>Across Touchpoints</a:t>
              </a:r>
            </a:p>
          </p:txBody>
        </p:sp>
      </p:grpSp>
      <p:cxnSp>
        <p:nvCxnSpPr>
          <p:cNvPr id="22" name="Straight Connector 21">
            <a:extLst>
              <a:ext uri="{FF2B5EF4-FFF2-40B4-BE49-F238E27FC236}">
                <a16:creationId xmlns:a16="http://schemas.microsoft.com/office/drawing/2014/main" id="{8D71EA48-10EC-411B-9A3D-D53EB2A6EC5E}"/>
              </a:ext>
            </a:extLst>
          </p:cNvPr>
          <p:cNvCxnSpPr/>
          <p:nvPr/>
        </p:nvCxnSpPr>
        <p:spPr>
          <a:xfrm>
            <a:off x="6007510" y="2733056"/>
            <a:ext cx="0" cy="3687237"/>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D630A391-E1E3-44FE-AE3D-3F5153362FB3}"/>
              </a:ext>
            </a:extLst>
          </p:cNvPr>
          <p:cNvSpPr txBox="1"/>
          <p:nvPr/>
        </p:nvSpPr>
        <p:spPr>
          <a:xfrm>
            <a:off x="6464710" y="3272363"/>
            <a:ext cx="5440118" cy="2308324"/>
          </a:xfrm>
          <a:prstGeom prst="rect">
            <a:avLst/>
          </a:prstGeom>
          <a:noFill/>
        </p:spPr>
        <p:txBody>
          <a:bodyPr wrap="square" rtlCol="0">
            <a:spAutoFit/>
          </a:bodyPr>
          <a:lstStyle/>
          <a:p>
            <a:r>
              <a:rPr lang="en-US" sz="2400" b="0" i="0" dirty="0">
                <a:solidFill>
                  <a:srgbClr val="000000"/>
                </a:solidFill>
                <a:effectLst/>
              </a:rPr>
              <a:t>Having omnichannel in place allows us to reach our players in more places, providing more personalized interactions with the same players across multiple channels, which results in more </a:t>
            </a:r>
            <a:r>
              <a:rPr lang="en-US" sz="2400" b="1" i="1" u="sng" dirty="0">
                <a:solidFill>
                  <a:schemeClr val="accent5">
                    <a:lumMod val="75000"/>
                  </a:schemeClr>
                </a:solidFill>
                <a:effectLst/>
              </a:rPr>
              <a:t>sales at retail and online</a:t>
            </a:r>
            <a:endParaRPr lang="en-US" sz="2400" b="1" i="1" u="sng" dirty="0">
              <a:solidFill>
                <a:schemeClr val="accent5">
                  <a:lumMod val="75000"/>
                </a:schemeClr>
              </a:solidFill>
            </a:endParaRPr>
          </a:p>
        </p:txBody>
      </p:sp>
    </p:spTree>
    <p:extLst>
      <p:ext uri="{BB962C8B-B14F-4D97-AF65-F5344CB8AC3E}">
        <p14:creationId xmlns:p14="http://schemas.microsoft.com/office/powerpoint/2010/main" val="3106178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9E7B28-2BB7-4537-8D52-1E95E16DA2F9}"/>
              </a:ext>
            </a:extLst>
          </p:cNvPr>
          <p:cNvSpPr>
            <a:spLocks noGrp="1"/>
          </p:cNvSpPr>
          <p:nvPr>
            <p:ph type="title"/>
          </p:nvPr>
        </p:nvSpPr>
        <p:spPr/>
        <p:txBody>
          <a:bodyPr/>
          <a:lstStyle/>
          <a:p>
            <a:r>
              <a:rPr lang="en-US" dirty="0"/>
              <a:t>At a High Level –Omnichannel Helps Drive Sales</a:t>
            </a:r>
          </a:p>
        </p:txBody>
      </p:sp>
      <p:pic>
        <p:nvPicPr>
          <p:cNvPr id="5" name="Picture 2">
            <a:extLst>
              <a:ext uri="{FF2B5EF4-FFF2-40B4-BE49-F238E27FC236}">
                <a16:creationId xmlns:a16="http://schemas.microsoft.com/office/drawing/2014/main" id="{B40EF9EF-154C-4E64-90BC-A1E9FDE5E4B4}"/>
              </a:ext>
            </a:extLst>
          </p:cNvPr>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609193" y="2199968"/>
            <a:ext cx="615787" cy="61578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BBD11C07-8058-4F08-9C2F-C104C85D28EA}"/>
              </a:ext>
            </a:extLst>
          </p:cNvPr>
          <p:cNvSpPr txBox="1"/>
          <p:nvPr/>
        </p:nvSpPr>
        <p:spPr>
          <a:xfrm>
            <a:off x="3136489" y="3896769"/>
            <a:ext cx="8374473" cy="1200329"/>
          </a:xfrm>
          <a:prstGeom prst="rect">
            <a:avLst/>
          </a:prstGeom>
          <a:noFill/>
        </p:spPr>
        <p:txBody>
          <a:bodyPr wrap="square" rtlCol="0">
            <a:spAutoFit/>
          </a:bodyPr>
          <a:lstStyle/>
          <a:p>
            <a:r>
              <a:rPr lang="en-US" b="1" dirty="0">
                <a:solidFill>
                  <a:schemeClr val="accent5">
                    <a:lumMod val="75000"/>
                  </a:schemeClr>
                </a:solidFill>
              </a:rPr>
              <a:t>Habit:</a:t>
            </a:r>
          </a:p>
          <a:p>
            <a:r>
              <a:rPr lang="en-US" dirty="0"/>
              <a:t>From research, we know people don’t play because it is not part of their routine – it’s just not top of mind – consistent positive experiences elevate the need to make purchasing part of a regular routine</a:t>
            </a:r>
          </a:p>
        </p:txBody>
      </p:sp>
      <p:pic>
        <p:nvPicPr>
          <p:cNvPr id="10" name="Picture 2">
            <a:extLst>
              <a:ext uri="{FF2B5EF4-FFF2-40B4-BE49-F238E27FC236}">
                <a16:creationId xmlns:a16="http://schemas.microsoft.com/office/drawing/2014/main" id="{ABE85545-C1F9-4138-9430-D04531D9EB91}"/>
              </a:ext>
            </a:extLst>
          </p:cNvPr>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609191" y="3825738"/>
            <a:ext cx="615787" cy="61578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a:extLst>
              <a:ext uri="{FF2B5EF4-FFF2-40B4-BE49-F238E27FC236}">
                <a16:creationId xmlns:a16="http://schemas.microsoft.com/office/drawing/2014/main" id="{F4C8899A-1C50-496A-9776-59B3422D6DE7}"/>
              </a:ext>
            </a:extLst>
          </p:cNvPr>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609191" y="5168129"/>
            <a:ext cx="615787" cy="615787"/>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4D5FED69-2FA4-4E8E-8843-F3F5768AF6B9}"/>
              </a:ext>
            </a:extLst>
          </p:cNvPr>
          <p:cNvSpPr txBox="1"/>
          <p:nvPr/>
        </p:nvSpPr>
        <p:spPr>
          <a:xfrm>
            <a:off x="3136489" y="5254782"/>
            <a:ext cx="8374473" cy="923330"/>
          </a:xfrm>
          <a:prstGeom prst="rect">
            <a:avLst/>
          </a:prstGeom>
          <a:noFill/>
        </p:spPr>
        <p:txBody>
          <a:bodyPr wrap="square" rtlCol="0">
            <a:spAutoFit/>
          </a:bodyPr>
          <a:lstStyle/>
          <a:p>
            <a:r>
              <a:rPr lang="en-US" b="1" dirty="0">
                <a:solidFill>
                  <a:schemeClr val="accent5">
                    <a:lumMod val="75000"/>
                  </a:schemeClr>
                </a:solidFill>
              </a:rPr>
              <a:t>Impulse:</a:t>
            </a:r>
          </a:p>
          <a:p>
            <a:r>
              <a:rPr lang="en-US" dirty="0"/>
              <a:t>Approximately </a:t>
            </a:r>
            <a:r>
              <a:rPr lang="en-US" b="1" dirty="0">
                <a:solidFill>
                  <a:schemeClr val="accent5">
                    <a:lumMod val="75000"/>
                  </a:schemeClr>
                </a:solidFill>
              </a:rPr>
              <a:t>50% of retail purchases are impulse driven </a:t>
            </a:r>
            <a:r>
              <a:rPr lang="en-US" dirty="0"/>
              <a:t>– a positive customer experience through omnichannel and engagement will create the impulsivity </a:t>
            </a:r>
          </a:p>
        </p:txBody>
      </p:sp>
      <p:sp>
        <p:nvSpPr>
          <p:cNvPr id="13" name="TextBox 12">
            <a:extLst>
              <a:ext uri="{FF2B5EF4-FFF2-40B4-BE49-F238E27FC236}">
                <a16:creationId xmlns:a16="http://schemas.microsoft.com/office/drawing/2014/main" id="{C667B4ED-96D8-41CD-930F-F7016B157DC1}"/>
              </a:ext>
            </a:extLst>
          </p:cNvPr>
          <p:cNvSpPr txBox="1"/>
          <p:nvPr/>
        </p:nvSpPr>
        <p:spPr>
          <a:xfrm>
            <a:off x="3136489" y="2274189"/>
            <a:ext cx="8374473" cy="1477328"/>
          </a:xfrm>
          <a:prstGeom prst="rect">
            <a:avLst/>
          </a:prstGeom>
          <a:noFill/>
        </p:spPr>
        <p:txBody>
          <a:bodyPr wrap="square" rtlCol="0">
            <a:spAutoFit/>
          </a:bodyPr>
          <a:lstStyle/>
          <a:p>
            <a:r>
              <a:rPr lang="en-US" b="1" dirty="0">
                <a:solidFill>
                  <a:schemeClr val="accent5">
                    <a:lumMod val="75000"/>
                  </a:schemeClr>
                </a:solidFill>
              </a:rPr>
              <a:t>Increased Revenue:</a:t>
            </a:r>
          </a:p>
          <a:p>
            <a:r>
              <a:rPr lang="en-US" dirty="0"/>
              <a:t>An omnichannel approach encourages players to engage with the Lottery across multiple touchpoints and channels, which can increase revenue. Industry research shows that customers that engage with multiple touchpoints tend to be </a:t>
            </a:r>
            <a:r>
              <a:rPr lang="en-US" b="1" dirty="0">
                <a:solidFill>
                  <a:schemeClr val="accent5">
                    <a:lumMod val="75000"/>
                  </a:schemeClr>
                </a:solidFill>
              </a:rPr>
              <a:t>30% more valuable </a:t>
            </a:r>
            <a:r>
              <a:rPr lang="en-US" dirty="0">
                <a:solidFill>
                  <a:schemeClr val="accent5">
                    <a:lumMod val="75000"/>
                  </a:schemeClr>
                </a:solidFill>
              </a:rPr>
              <a:t>and repeat customers on average contribute to 40% of revenue!</a:t>
            </a:r>
            <a:endParaRPr lang="en-US" b="1" dirty="0">
              <a:solidFill>
                <a:schemeClr val="accent5">
                  <a:lumMod val="75000"/>
                </a:schemeClr>
              </a:solidFill>
            </a:endParaRPr>
          </a:p>
        </p:txBody>
      </p:sp>
    </p:spTree>
    <p:extLst>
      <p:ext uri="{BB962C8B-B14F-4D97-AF65-F5344CB8AC3E}">
        <p14:creationId xmlns:p14="http://schemas.microsoft.com/office/powerpoint/2010/main" val="229317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45AE38F-7D4C-4F6B-833E-BC6DEA8ADBDE}"/>
              </a:ext>
            </a:extLst>
          </p:cNvPr>
          <p:cNvSpPr>
            <a:spLocks noGrp="1"/>
          </p:cNvSpPr>
          <p:nvPr>
            <p:ph type="title"/>
          </p:nvPr>
        </p:nvSpPr>
        <p:spPr/>
        <p:txBody>
          <a:bodyPr/>
          <a:lstStyle/>
          <a:p>
            <a:r>
              <a:rPr lang="en-US" dirty="0"/>
              <a:t>On a Deeper Level, Omnichannel Helps Drive Sales</a:t>
            </a:r>
          </a:p>
        </p:txBody>
      </p:sp>
      <p:pic>
        <p:nvPicPr>
          <p:cNvPr id="6" name="Picture 2">
            <a:extLst>
              <a:ext uri="{FF2B5EF4-FFF2-40B4-BE49-F238E27FC236}">
                <a16:creationId xmlns:a16="http://schemas.microsoft.com/office/drawing/2014/main" id="{7B25C196-CA1A-463D-89A1-DCF333ADA130}"/>
              </a:ext>
            </a:extLst>
          </p:cNvPr>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609193" y="2199968"/>
            <a:ext cx="615787" cy="61578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535B8B58-1EC9-4980-AE83-6792738A4445}"/>
              </a:ext>
            </a:extLst>
          </p:cNvPr>
          <p:cNvSpPr txBox="1"/>
          <p:nvPr/>
        </p:nvSpPr>
        <p:spPr>
          <a:xfrm>
            <a:off x="3136490" y="2286622"/>
            <a:ext cx="8374473" cy="923330"/>
          </a:xfrm>
          <a:prstGeom prst="rect">
            <a:avLst/>
          </a:prstGeom>
          <a:noFill/>
        </p:spPr>
        <p:txBody>
          <a:bodyPr wrap="square" rtlCol="0">
            <a:spAutoFit/>
          </a:bodyPr>
          <a:lstStyle/>
          <a:p>
            <a:r>
              <a:rPr lang="en-US" b="1" dirty="0">
                <a:solidFill>
                  <a:schemeClr val="accent5">
                    <a:lumMod val="75000"/>
                  </a:schemeClr>
                </a:solidFill>
              </a:rPr>
              <a:t>A Better User Experience:</a:t>
            </a:r>
          </a:p>
          <a:p>
            <a:r>
              <a:rPr lang="en-US" dirty="0"/>
              <a:t>By focusing on the player instead of the platform, the Lottery can drive more sales and better player retention</a:t>
            </a:r>
          </a:p>
        </p:txBody>
      </p:sp>
      <p:pic>
        <p:nvPicPr>
          <p:cNvPr id="10" name="Picture 2">
            <a:extLst>
              <a:ext uri="{FF2B5EF4-FFF2-40B4-BE49-F238E27FC236}">
                <a16:creationId xmlns:a16="http://schemas.microsoft.com/office/drawing/2014/main" id="{487C230A-79FC-4355-9797-9B797F81D89B}"/>
              </a:ext>
            </a:extLst>
          </p:cNvPr>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581603" y="3368334"/>
            <a:ext cx="615787" cy="61578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a:extLst>
              <a:ext uri="{FF2B5EF4-FFF2-40B4-BE49-F238E27FC236}">
                <a16:creationId xmlns:a16="http://schemas.microsoft.com/office/drawing/2014/main" id="{1C361A28-F2C8-491A-84AB-22D8008F1546}"/>
              </a:ext>
            </a:extLst>
          </p:cNvPr>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581603" y="4899361"/>
            <a:ext cx="615787" cy="615787"/>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5DB4318D-0197-48E5-A67C-340E7CDCB90D}"/>
              </a:ext>
            </a:extLst>
          </p:cNvPr>
          <p:cNvSpPr txBox="1"/>
          <p:nvPr/>
        </p:nvSpPr>
        <p:spPr>
          <a:xfrm>
            <a:off x="3116481" y="5057743"/>
            <a:ext cx="8374473" cy="1477328"/>
          </a:xfrm>
          <a:prstGeom prst="rect">
            <a:avLst/>
          </a:prstGeom>
          <a:noFill/>
        </p:spPr>
        <p:txBody>
          <a:bodyPr wrap="square" rtlCol="0">
            <a:spAutoFit/>
          </a:bodyPr>
          <a:lstStyle/>
          <a:p>
            <a:r>
              <a:rPr lang="en-US" b="1" dirty="0">
                <a:solidFill>
                  <a:schemeClr val="accent5">
                    <a:lumMod val="75000"/>
                  </a:schemeClr>
                </a:solidFill>
              </a:rPr>
              <a:t>Better Player Data:</a:t>
            </a:r>
          </a:p>
          <a:p>
            <a:r>
              <a:rPr lang="en-US" b="0" i="0" dirty="0">
                <a:solidFill>
                  <a:srgbClr val="000000"/>
                </a:solidFill>
                <a:effectLst/>
                <a:latin typeface="proxima-nova"/>
              </a:rPr>
              <a:t>By tracking engagements across channels, the Lottery will get a deeper understanding of the </a:t>
            </a:r>
            <a:r>
              <a:rPr lang="en-US" b="0" i="0" strike="noStrike" dirty="0">
                <a:effectLst/>
                <a:latin typeface="proxima-nova"/>
                <a:hlinkClick r:id="rId4">
                  <a:extLst>
                    <a:ext uri="{A12FA001-AC4F-418D-AE19-62706E023703}">
                      <ahyp:hlinkClr xmlns:ahyp="http://schemas.microsoft.com/office/drawing/2018/hyperlinkcolor" val="tx"/>
                    </a:ext>
                  </a:extLst>
                </a:hlinkClick>
              </a:rPr>
              <a:t>player journey</a:t>
            </a:r>
            <a:r>
              <a:rPr lang="en-US" b="0" i="0" dirty="0">
                <a:solidFill>
                  <a:srgbClr val="000000"/>
                </a:solidFill>
                <a:effectLst/>
                <a:latin typeface="proxima-nova"/>
              </a:rPr>
              <a:t>, when and where players prefer to engage, and which campaigns have created the most value. This data can be put back into our strategy to acquire and retain valuable players</a:t>
            </a:r>
            <a:endParaRPr lang="en-US" b="1" dirty="0">
              <a:solidFill>
                <a:schemeClr val="accent5">
                  <a:lumMod val="75000"/>
                </a:schemeClr>
              </a:solidFill>
            </a:endParaRPr>
          </a:p>
        </p:txBody>
      </p:sp>
      <p:sp>
        <p:nvSpPr>
          <p:cNvPr id="16" name="TextBox 15">
            <a:extLst>
              <a:ext uri="{FF2B5EF4-FFF2-40B4-BE49-F238E27FC236}">
                <a16:creationId xmlns:a16="http://schemas.microsoft.com/office/drawing/2014/main" id="{71FF163A-FF35-4A68-BCBC-1CE3AF01DB60}"/>
              </a:ext>
            </a:extLst>
          </p:cNvPr>
          <p:cNvSpPr txBox="1"/>
          <p:nvPr/>
        </p:nvSpPr>
        <p:spPr>
          <a:xfrm>
            <a:off x="3136490" y="3533683"/>
            <a:ext cx="8374473" cy="1200329"/>
          </a:xfrm>
          <a:prstGeom prst="rect">
            <a:avLst/>
          </a:prstGeom>
          <a:noFill/>
        </p:spPr>
        <p:txBody>
          <a:bodyPr wrap="square" rtlCol="0">
            <a:spAutoFit/>
          </a:bodyPr>
          <a:lstStyle/>
          <a:p>
            <a:r>
              <a:rPr lang="en-US" b="1" dirty="0">
                <a:solidFill>
                  <a:schemeClr val="accent5">
                    <a:lumMod val="75000"/>
                  </a:schemeClr>
                </a:solidFill>
              </a:rPr>
              <a:t>Relevant and Personalized:</a:t>
            </a:r>
          </a:p>
          <a:p>
            <a:r>
              <a:rPr lang="en-US" dirty="0"/>
              <a:t>Makes the Lottery top of mind to current and potential players through all the available touchpoints, speaking to players and engaging them with content and offers when the timing is right</a:t>
            </a:r>
          </a:p>
        </p:txBody>
      </p:sp>
    </p:spTree>
    <p:extLst>
      <p:ext uri="{BB962C8B-B14F-4D97-AF65-F5344CB8AC3E}">
        <p14:creationId xmlns:p14="http://schemas.microsoft.com/office/powerpoint/2010/main" val="554569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84CE526-264A-4991-9096-142F12309668}"/>
              </a:ext>
            </a:extLst>
          </p:cNvPr>
          <p:cNvSpPr/>
          <p:nvPr/>
        </p:nvSpPr>
        <p:spPr>
          <a:xfrm>
            <a:off x="120316" y="3141256"/>
            <a:ext cx="12059652" cy="37167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An umbrella">
            <a:extLst>
              <a:ext uri="{FF2B5EF4-FFF2-40B4-BE49-F238E27FC236}">
                <a16:creationId xmlns:a16="http://schemas.microsoft.com/office/drawing/2014/main" id="{44C48ABB-D999-41C2-BB5E-C0A52EC0AE1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22863" y="22034"/>
            <a:ext cx="9657105" cy="6858000"/>
          </a:xfrm>
          <a:prstGeom prst="rect">
            <a:avLst/>
          </a:prstGeom>
        </p:spPr>
      </p:pic>
      <p:sp>
        <p:nvSpPr>
          <p:cNvPr id="18" name="Rectangle 17">
            <a:extLst>
              <a:ext uri="{FF2B5EF4-FFF2-40B4-BE49-F238E27FC236}">
                <a16:creationId xmlns:a16="http://schemas.microsoft.com/office/drawing/2014/main" id="{10EB5B1A-C677-4B5D-9CC5-242D20D18609}"/>
              </a:ext>
            </a:extLst>
          </p:cNvPr>
          <p:cNvSpPr/>
          <p:nvPr/>
        </p:nvSpPr>
        <p:spPr>
          <a:xfrm>
            <a:off x="0" y="2181340"/>
            <a:ext cx="2522863" cy="4676660"/>
          </a:xfrm>
          <a:prstGeom prst="rect">
            <a:avLst/>
          </a:prstGeom>
          <a:solidFill>
            <a:schemeClr val="accent5">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How does a focus on </a:t>
            </a:r>
            <a:r>
              <a:rPr lang="en-US" sz="3200" b="1" i="1" dirty="0">
                <a:solidFill>
                  <a:schemeClr val="bg1"/>
                </a:solidFill>
              </a:rPr>
              <a:t>Customer Experience </a:t>
            </a:r>
            <a:r>
              <a:rPr lang="en-US" sz="3200" dirty="0">
                <a:solidFill>
                  <a:schemeClr val="bg1"/>
                </a:solidFill>
              </a:rPr>
              <a:t>help SRs meet attainment goals?</a:t>
            </a:r>
          </a:p>
        </p:txBody>
      </p:sp>
      <p:sp>
        <p:nvSpPr>
          <p:cNvPr id="19" name="TextBox 18">
            <a:extLst>
              <a:ext uri="{FF2B5EF4-FFF2-40B4-BE49-F238E27FC236}">
                <a16:creationId xmlns:a16="http://schemas.microsoft.com/office/drawing/2014/main" id="{60B2A5AF-35CA-49A3-B22E-18B5C9CC20E1}"/>
              </a:ext>
            </a:extLst>
          </p:cNvPr>
          <p:cNvSpPr txBox="1"/>
          <p:nvPr/>
        </p:nvSpPr>
        <p:spPr>
          <a:xfrm>
            <a:off x="5759478" y="2039428"/>
            <a:ext cx="3183875" cy="502782"/>
          </a:xfrm>
          <a:prstGeom prst="rect">
            <a:avLst/>
          </a:prstGeom>
          <a:noFill/>
        </p:spPr>
        <p:txBody>
          <a:bodyPr wrap="square" rtlCol="0">
            <a:prstTxWarp prst="textArchUp">
              <a:avLst/>
            </a:prstTxWarp>
            <a:spAutoFit/>
          </a:bodyPr>
          <a:lstStyle/>
          <a:p>
            <a:r>
              <a:rPr lang="en-US" sz="2400" b="1" dirty="0">
                <a:solidFill>
                  <a:schemeClr val="accent5">
                    <a:lumMod val="75000"/>
                  </a:schemeClr>
                </a:solidFill>
              </a:rPr>
              <a:t>Drivers of Enhanced Customer Experience</a:t>
            </a:r>
          </a:p>
        </p:txBody>
      </p:sp>
      <p:sp>
        <p:nvSpPr>
          <p:cNvPr id="20" name="Oval 19">
            <a:extLst>
              <a:ext uri="{FF2B5EF4-FFF2-40B4-BE49-F238E27FC236}">
                <a16:creationId xmlns:a16="http://schemas.microsoft.com/office/drawing/2014/main" id="{515AEF99-588D-4AE7-8CEE-9AB8E5612386}"/>
              </a:ext>
            </a:extLst>
          </p:cNvPr>
          <p:cNvSpPr/>
          <p:nvPr/>
        </p:nvSpPr>
        <p:spPr>
          <a:xfrm>
            <a:off x="3852586" y="3302758"/>
            <a:ext cx="1504053" cy="1370216"/>
          </a:xfrm>
          <a:prstGeom prst="ellipse">
            <a:avLst/>
          </a:prstGeom>
          <a:solidFill>
            <a:schemeClr val="accent6"/>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Retailer Advocates</a:t>
            </a:r>
          </a:p>
        </p:txBody>
      </p:sp>
      <p:sp>
        <p:nvSpPr>
          <p:cNvPr id="21" name="Oval 20">
            <a:extLst>
              <a:ext uri="{FF2B5EF4-FFF2-40B4-BE49-F238E27FC236}">
                <a16:creationId xmlns:a16="http://schemas.microsoft.com/office/drawing/2014/main" id="{AC810098-2720-4443-B504-4308CEF511CF}"/>
              </a:ext>
            </a:extLst>
          </p:cNvPr>
          <p:cNvSpPr/>
          <p:nvPr/>
        </p:nvSpPr>
        <p:spPr>
          <a:xfrm>
            <a:off x="4646089" y="4727235"/>
            <a:ext cx="1504053" cy="1370216"/>
          </a:xfrm>
          <a:prstGeom prst="ellipse">
            <a:avLst/>
          </a:prstGeom>
          <a:solidFill>
            <a:schemeClr val="accent6"/>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Mobile App</a:t>
            </a:r>
          </a:p>
        </p:txBody>
      </p:sp>
      <p:sp>
        <p:nvSpPr>
          <p:cNvPr id="22" name="Oval 21">
            <a:extLst>
              <a:ext uri="{FF2B5EF4-FFF2-40B4-BE49-F238E27FC236}">
                <a16:creationId xmlns:a16="http://schemas.microsoft.com/office/drawing/2014/main" id="{5EF5A0E9-A9D3-4320-85B5-77C8E701FA7B}"/>
              </a:ext>
            </a:extLst>
          </p:cNvPr>
          <p:cNvSpPr/>
          <p:nvPr/>
        </p:nvSpPr>
        <p:spPr>
          <a:xfrm>
            <a:off x="6527501" y="4672974"/>
            <a:ext cx="1504053" cy="1370216"/>
          </a:xfrm>
          <a:prstGeom prst="ellipse">
            <a:avLst/>
          </a:prstGeom>
          <a:solidFill>
            <a:schemeClr val="accent6"/>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Affiliate Program</a:t>
            </a:r>
          </a:p>
        </p:txBody>
      </p:sp>
      <p:sp>
        <p:nvSpPr>
          <p:cNvPr id="23" name="Oval 22">
            <a:extLst>
              <a:ext uri="{FF2B5EF4-FFF2-40B4-BE49-F238E27FC236}">
                <a16:creationId xmlns:a16="http://schemas.microsoft.com/office/drawing/2014/main" id="{BB9464C0-5456-4FA4-B07E-7BD882F5AD74}"/>
              </a:ext>
            </a:extLst>
          </p:cNvPr>
          <p:cNvSpPr/>
          <p:nvPr/>
        </p:nvSpPr>
        <p:spPr>
          <a:xfrm>
            <a:off x="5592157" y="3302758"/>
            <a:ext cx="1567055" cy="1370216"/>
          </a:xfrm>
          <a:prstGeom prst="ellipse">
            <a:avLst/>
          </a:prstGeom>
          <a:solidFill>
            <a:schemeClr val="accent6"/>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t>Playership</a:t>
            </a:r>
            <a:endParaRPr lang="en-US" sz="1600" dirty="0"/>
          </a:p>
        </p:txBody>
      </p:sp>
      <p:sp>
        <p:nvSpPr>
          <p:cNvPr id="24" name="Oval 23">
            <a:extLst>
              <a:ext uri="{FF2B5EF4-FFF2-40B4-BE49-F238E27FC236}">
                <a16:creationId xmlns:a16="http://schemas.microsoft.com/office/drawing/2014/main" id="{C3EB8F9D-BC02-4A8B-8D60-F12642D60B97}"/>
              </a:ext>
            </a:extLst>
          </p:cNvPr>
          <p:cNvSpPr/>
          <p:nvPr/>
        </p:nvSpPr>
        <p:spPr>
          <a:xfrm>
            <a:off x="7856462" y="3302758"/>
            <a:ext cx="1504053" cy="1370216"/>
          </a:xfrm>
          <a:prstGeom prst="ellipse">
            <a:avLst/>
          </a:prstGeom>
          <a:solidFill>
            <a:schemeClr val="accent6"/>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Loyalty Program RFP</a:t>
            </a:r>
          </a:p>
        </p:txBody>
      </p:sp>
      <p:sp>
        <p:nvSpPr>
          <p:cNvPr id="25" name="Oval 24">
            <a:extLst>
              <a:ext uri="{FF2B5EF4-FFF2-40B4-BE49-F238E27FC236}">
                <a16:creationId xmlns:a16="http://schemas.microsoft.com/office/drawing/2014/main" id="{72AE78D8-A1D8-499E-944D-8D6FA84D7E61}"/>
              </a:ext>
            </a:extLst>
          </p:cNvPr>
          <p:cNvSpPr/>
          <p:nvPr/>
        </p:nvSpPr>
        <p:spPr>
          <a:xfrm>
            <a:off x="8438884" y="4672974"/>
            <a:ext cx="1504053" cy="1370216"/>
          </a:xfrm>
          <a:prstGeom prst="ellipse">
            <a:avLst/>
          </a:prstGeom>
          <a:solidFill>
            <a:schemeClr val="accent6"/>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Customer Service RFP</a:t>
            </a:r>
          </a:p>
        </p:txBody>
      </p:sp>
      <p:sp>
        <p:nvSpPr>
          <p:cNvPr id="26" name="Oval 25">
            <a:extLst>
              <a:ext uri="{FF2B5EF4-FFF2-40B4-BE49-F238E27FC236}">
                <a16:creationId xmlns:a16="http://schemas.microsoft.com/office/drawing/2014/main" id="{8C33354E-8A0B-4133-BCE4-C8910922CFA8}"/>
              </a:ext>
            </a:extLst>
          </p:cNvPr>
          <p:cNvSpPr/>
          <p:nvPr/>
        </p:nvSpPr>
        <p:spPr>
          <a:xfrm>
            <a:off x="9734561" y="3302758"/>
            <a:ext cx="1513173" cy="1370216"/>
          </a:xfrm>
          <a:prstGeom prst="ellipse">
            <a:avLst/>
          </a:prstGeom>
          <a:solidFill>
            <a:schemeClr val="accent6"/>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Crossover Promotion Strategy</a:t>
            </a:r>
          </a:p>
        </p:txBody>
      </p:sp>
    </p:spTree>
    <p:extLst>
      <p:ext uri="{BB962C8B-B14F-4D97-AF65-F5344CB8AC3E}">
        <p14:creationId xmlns:p14="http://schemas.microsoft.com/office/powerpoint/2010/main" val="1040839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6B7FC-5242-469A-A34A-F66F77A31DC5}"/>
              </a:ext>
            </a:extLst>
          </p:cNvPr>
          <p:cNvSpPr>
            <a:spLocks noGrp="1"/>
          </p:cNvSpPr>
          <p:nvPr>
            <p:ph type="title"/>
          </p:nvPr>
        </p:nvSpPr>
        <p:spPr/>
        <p:txBody>
          <a:bodyPr>
            <a:normAutofit/>
          </a:bodyPr>
          <a:lstStyle/>
          <a:p>
            <a:r>
              <a:rPr lang="en-US" dirty="0"/>
              <a:t>How customer acquisition impacts customer experience</a:t>
            </a:r>
          </a:p>
        </p:txBody>
      </p:sp>
      <p:sp>
        <p:nvSpPr>
          <p:cNvPr id="3" name="Subtitle 2">
            <a:extLst>
              <a:ext uri="{FF2B5EF4-FFF2-40B4-BE49-F238E27FC236}">
                <a16:creationId xmlns:a16="http://schemas.microsoft.com/office/drawing/2014/main" id="{C4841DB0-1299-4E72-A3D2-BB823E0B5EFF}"/>
              </a:ext>
            </a:extLst>
          </p:cNvPr>
          <p:cNvSpPr>
            <a:spLocks noGrp="1"/>
          </p:cNvSpPr>
          <p:nvPr>
            <p:ph idx="1"/>
          </p:nvPr>
        </p:nvSpPr>
        <p:spPr/>
        <p:txBody>
          <a:bodyPr/>
          <a:lstStyle/>
          <a:p>
            <a:r>
              <a:rPr lang="en-US" dirty="0"/>
              <a:t>https://www.apptentive.com/blog/2019/11/21/learn-how-customer-experience-increases-customer-loyalty-drives-acquisition-and-informs-product-decisions/</a:t>
            </a:r>
          </a:p>
        </p:txBody>
      </p:sp>
    </p:spTree>
    <p:extLst>
      <p:ext uri="{BB962C8B-B14F-4D97-AF65-F5344CB8AC3E}">
        <p14:creationId xmlns:p14="http://schemas.microsoft.com/office/powerpoint/2010/main" val="1852303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1DCC1-B566-4A86-80DF-A29F5BFF1DAA}"/>
              </a:ext>
            </a:extLst>
          </p:cNvPr>
          <p:cNvSpPr>
            <a:spLocks noGrp="1"/>
          </p:cNvSpPr>
          <p:nvPr>
            <p:ph type="ctrTitle"/>
          </p:nvPr>
        </p:nvSpPr>
        <p:spPr/>
        <p:txBody>
          <a:bodyPr/>
          <a:lstStyle/>
          <a:p>
            <a:r>
              <a:rPr lang="en-US" dirty="0"/>
              <a:t>Areas of Discussion</a:t>
            </a:r>
          </a:p>
        </p:txBody>
      </p:sp>
      <p:sp>
        <p:nvSpPr>
          <p:cNvPr id="3" name="Subtitle 2">
            <a:extLst>
              <a:ext uri="{FF2B5EF4-FFF2-40B4-BE49-F238E27FC236}">
                <a16:creationId xmlns:a16="http://schemas.microsoft.com/office/drawing/2014/main" id="{A67419C9-A64D-4FCB-B61D-A8D3DCC7200C}"/>
              </a:ext>
            </a:extLst>
          </p:cNvPr>
          <p:cNvSpPr>
            <a:spLocks noGrp="1"/>
          </p:cNvSpPr>
          <p:nvPr>
            <p:ph type="subTitle" idx="1"/>
          </p:nvPr>
        </p:nvSpPr>
        <p:spPr/>
        <p:txBody>
          <a:bodyPr/>
          <a:lstStyle/>
          <a:p>
            <a:pPr marL="457200" indent="-457200">
              <a:buAutoNum type="arabicPeriod"/>
            </a:pPr>
            <a:r>
              <a:rPr lang="en-US" dirty="0"/>
              <a:t>Omnichannel intro – why does rob keep talking about it, what does it mean and how will it help me sell more lottery products?</a:t>
            </a:r>
          </a:p>
          <a:p>
            <a:pPr marL="457200" indent="-457200">
              <a:buAutoNum type="arabicPeriod"/>
            </a:pPr>
            <a:r>
              <a:rPr lang="en-US" dirty="0"/>
              <a:t>When get to loyalty, do something interactive to highlight impact of loyalty</a:t>
            </a:r>
          </a:p>
        </p:txBody>
      </p:sp>
    </p:spTree>
    <p:extLst>
      <p:ext uri="{BB962C8B-B14F-4D97-AF65-F5344CB8AC3E}">
        <p14:creationId xmlns:p14="http://schemas.microsoft.com/office/powerpoint/2010/main" val="277028438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10274</TotalTime>
  <Words>438</Words>
  <Application>Microsoft Office PowerPoint</Application>
  <PresentationFormat>Widescreen</PresentationFormat>
  <Paragraphs>42</Paragraphs>
  <Slides>7</Slides>
  <Notes>3</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7</vt:i4>
      </vt:variant>
    </vt:vector>
  </HeadingPairs>
  <TitlesOfParts>
    <vt:vector size="17" baseType="lpstr">
      <vt:lpstr>Arial</vt:lpstr>
      <vt:lpstr>Calibri</vt:lpstr>
      <vt:lpstr>Calibri Light</vt:lpstr>
      <vt:lpstr>proxima-nova</vt:lpstr>
      <vt:lpstr>Custom Design</vt:lpstr>
      <vt:lpstr>1_Custom Design</vt:lpstr>
      <vt:lpstr>2_Custom Design</vt:lpstr>
      <vt:lpstr>3_Custom Design</vt:lpstr>
      <vt:lpstr>4_Custom Design</vt:lpstr>
      <vt:lpstr>5_Custom Design</vt:lpstr>
      <vt:lpstr>Going The Distance – With An Omnichannel Strategy </vt:lpstr>
      <vt:lpstr>Why Omnichannel is Important</vt:lpstr>
      <vt:lpstr>At a High Level –Omnichannel Helps Drive Sales</vt:lpstr>
      <vt:lpstr>On a Deeper Level, Omnichannel Helps Drive Sales</vt:lpstr>
      <vt:lpstr>PowerPoint Presentation</vt:lpstr>
      <vt:lpstr>How customer acquisition impacts customer experience</vt:lpstr>
      <vt:lpstr>Areas of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Alexis Butler</dc:creator>
  <cp:lastModifiedBy>Prudence Milligan</cp:lastModifiedBy>
  <cp:revision>27</cp:revision>
  <dcterms:created xsi:type="dcterms:W3CDTF">2022-07-07T14:34:45Z</dcterms:created>
  <dcterms:modified xsi:type="dcterms:W3CDTF">2022-07-28T21:28:57Z</dcterms:modified>
</cp:coreProperties>
</file>