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74" r:id="rId6"/>
    <p:sldMasterId id="2147483684" r:id="rId7"/>
    <p:sldMasterId id="2147483696" r:id="rId8"/>
    <p:sldMasterId id="2147483708" r:id="rId9"/>
  </p:sldMasterIdLst>
  <p:notesMasterIdLst>
    <p:notesMasterId r:id="rId32"/>
  </p:notesMasterIdLst>
  <p:sldIdLst>
    <p:sldId id="256" r:id="rId10"/>
    <p:sldId id="257" r:id="rId11"/>
    <p:sldId id="258" r:id="rId12"/>
    <p:sldId id="262" r:id="rId13"/>
    <p:sldId id="261" r:id="rId14"/>
    <p:sldId id="259" r:id="rId15"/>
    <p:sldId id="264" r:id="rId16"/>
    <p:sldId id="265" r:id="rId17"/>
    <p:sldId id="266" r:id="rId18"/>
    <p:sldId id="267" r:id="rId19"/>
    <p:sldId id="268" r:id="rId20"/>
    <p:sldId id="269" r:id="rId21"/>
    <p:sldId id="281" r:id="rId22"/>
    <p:sldId id="270" r:id="rId23"/>
    <p:sldId id="271" r:id="rId24"/>
    <p:sldId id="272" r:id="rId25"/>
    <p:sldId id="273" r:id="rId26"/>
    <p:sldId id="274" r:id="rId27"/>
    <p:sldId id="277" r:id="rId28"/>
    <p:sldId id="278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A3A2C-019C-4B21-993A-320EA349A701}" v="18" dt="2023-08-24T11:57:04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Yowell" userId="f25d6509-bd39-4cbd-851c-30b13fa0c0f9" providerId="ADAL" clId="{85CA3A2C-019C-4B21-993A-320EA349A701}"/>
    <pc:docChg chg="undo custSel delSld modSld">
      <pc:chgData name="Lindsay Yowell" userId="f25d6509-bd39-4cbd-851c-30b13fa0c0f9" providerId="ADAL" clId="{85CA3A2C-019C-4B21-993A-320EA349A701}" dt="2023-08-24T11:57:04.273" v="234"/>
      <pc:docMkLst>
        <pc:docMk/>
      </pc:docMkLst>
      <pc:sldChg chg="addSp delSp modSp mod delAnim">
        <pc:chgData name="Lindsay Yowell" userId="f25d6509-bd39-4cbd-851c-30b13fa0c0f9" providerId="ADAL" clId="{85CA3A2C-019C-4B21-993A-320EA349A701}" dt="2023-08-24T11:52:55.049" v="33" actId="1076"/>
        <pc:sldMkLst>
          <pc:docMk/>
          <pc:sldMk cId="554569140" sldId="258"/>
        </pc:sldMkLst>
        <pc:spChg chg="add mod">
          <ac:chgData name="Lindsay Yowell" userId="f25d6509-bd39-4cbd-851c-30b13fa0c0f9" providerId="ADAL" clId="{85CA3A2C-019C-4B21-993A-320EA349A701}" dt="2023-08-24T11:52:55.049" v="33" actId="1076"/>
          <ac:spMkLst>
            <pc:docMk/>
            <pc:sldMk cId="554569140" sldId="258"/>
            <ac:spMk id="2" creationId="{1CA13938-D25E-7BDA-21F9-5976880C052E}"/>
          </ac:spMkLst>
        </pc:spChg>
        <pc:picChg chg="del">
          <ac:chgData name="Lindsay Yowell" userId="f25d6509-bd39-4cbd-851c-30b13fa0c0f9" providerId="ADAL" clId="{85CA3A2C-019C-4B21-993A-320EA349A701}" dt="2023-08-24T11:52:16.884" v="0" actId="478"/>
          <ac:picMkLst>
            <pc:docMk/>
            <pc:sldMk cId="554569140" sldId="258"/>
            <ac:picMk id="4" creationId="{DE379A14-DFBF-8C6F-D55C-BC65D7B21F30}"/>
          </ac:picMkLst>
        </pc:picChg>
      </pc:sldChg>
      <pc:sldChg chg="addSp delSp modSp mod setBg delAnim">
        <pc:chgData name="Lindsay Yowell" userId="f25d6509-bd39-4cbd-851c-30b13fa0c0f9" providerId="ADAL" clId="{85CA3A2C-019C-4B21-993A-320EA349A701}" dt="2023-08-24T11:53:41.688" v="108" actId="20577"/>
        <pc:sldMkLst>
          <pc:docMk/>
          <pc:sldMk cId="3673223366" sldId="261"/>
        </pc:sldMkLst>
        <pc:spChg chg="add mod">
          <ac:chgData name="Lindsay Yowell" userId="f25d6509-bd39-4cbd-851c-30b13fa0c0f9" providerId="ADAL" clId="{85CA3A2C-019C-4B21-993A-320EA349A701}" dt="2023-08-24T11:53:41.688" v="108" actId="20577"/>
          <ac:spMkLst>
            <pc:docMk/>
            <pc:sldMk cId="3673223366" sldId="261"/>
            <ac:spMk id="2" creationId="{A25B7225-6E05-45BB-B826-DEE0FC6CCF81}"/>
          </ac:spMkLst>
        </pc:spChg>
        <pc:picChg chg="del">
          <ac:chgData name="Lindsay Yowell" userId="f25d6509-bd39-4cbd-851c-30b13fa0c0f9" providerId="ADAL" clId="{85CA3A2C-019C-4B21-993A-320EA349A701}" dt="2023-08-24T11:53:05.971" v="34" actId="478"/>
          <ac:picMkLst>
            <pc:docMk/>
            <pc:sldMk cId="3673223366" sldId="261"/>
            <ac:picMk id="5" creationId="{90209EAE-6E0D-DA2D-29A9-7CE1B162EA78}"/>
          </ac:picMkLst>
        </pc:picChg>
      </pc:sldChg>
      <pc:sldChg chg="del">
        <pc:chgData name="Lindsay Yowell" userId="f25d6509-bd39-4cbd-851c-30b13fa0c0f9" providerId="ADAL" clId="{85CA3A2C-019C-4B21-993A-320EA349A701}" dt="2023-08-24T11:56:08.993" v="228" actId="47"/>
        <pc:sldMkLst>
          <pc:docMk/>
          <pc:sldMk cId="477613857" sldId="263"/>
        </pc:sldMkLst>
      </pc:sldChg>
      <pc:sldChg chg="modAnim">
        <pc:chgData name="Lindsay Yowell" userId="f25d6509-bd39-4cbd-851c-30b13fa0c0f9" providerId="ADAL" clId="{85CA3A2C-019C-4B21-993A-320EA349A701}" dt="2023-08-24T11:56:43.764" v="231"/>
        <pc:sldMkLst>
          <pc:docMk/>
          <pc:sldMk cId="3451184105" sldId="266"/>
        </pc:sldMkLst>
      </pc:sldChg>
      <pc:sldChg chg="modAnim">
        <pc:chgData name="Lindsay Yowell" userId="f25d6509-bd39-4cbd-851c-30b13fa0c0f9" providerId="ADAL" clId="{85CA3A2C-019C-4B21-993A-320EA349A701}" dt="2023-08-24T11:56:36.659" v="230"/>
        <pc:sldMkLst>
          <pc:docMk/>
          <pc:sldMk cId="1249869415" sldId="268"/>
        </pc:sldMkLst>
      </pc:sldChg>
      <pc:sldChg chg="addSp delSp modSp mod setBg delAnim">
        <pc:chgData name="Lindsay Yowell" userId="f25d6509-bd39-4cbd-851c-30b13fa0c0f9" providerId="ADAL" clId="{85CA3A2C-019C-4B21-993A-320EA349A701}" dt="2023-08-24T11:54:37.306" v="179" actId="20577"/>
        <pc:sldMkLst>
          <pc:docMk/>
          <pc:sldMk cId="177084365" sldId="269"/>
        </pc:sldMkLst>
        <pc:spChg chg="add mod">
          <ac:chgData name="Lindsay Yowell" userId="f25d6509-bd39-4cbd-851c-30b13fa0c0f9" providerId="ADAL" clId="{85CA3A2C-019C-4B21-993A-320EA349A701}" dt="2023-08-24T11:54:37.306" v="179" actId="20577"/>
          <ac:spMkLst>
            <pc:docMk/>
            <pc:sldMk cId="177084365" sldId="269"/>
            <ac:spMk id="3" creationId="{114977CF-7224-48E1-0624-209377382917}"/>
          </ac:spMkLst>
        </pc:spChg>
        <pc:picChg chg="del">
          <ac:chgData name="Lindsay Yowell" userId="f25d6509-bd39-4cbd-851c-30b13fa0c0f9" providerId="ADAL" clId="{85CA3A2C-019C-4B21-993A-320EA349A701}" dt="2023-08-24T11:53:51.504" v="109" actId="478"/>
          <ac:picMkLst>
            <pc:docMk/>
            <pc:sldMk cId="177084365" sldId="269"/>
            <ac:picMk id="2" creationId="{F8805F54-879D-A572-7EB6-2C21CAC1A90E}"/>
          </ac:picMkLst>
        </pc:picChg>
      </pc:sldChg>
      <pc:sldChg chg="modAnim">
        <pc:chgData name="Lindsay Yowell" userId="f25d6509-bd39-4cbd-851c-30b13fa0c0f9" providerId="ADAL" clId="{85CA3A2C-019C-4B21-993A-320EA349A701}" dt="2023-08-24T11:56:59.310" v="233"/>
        <pc:sldMkLst>
          <pc:docMk/>
          <pc:sldMk cId="1568771831" sldId="270"/>
        </pc:sldMkLst>
      </pc:sldChg>
      <pc:sldChg chg="modAnim">
        <pc:chgData name="Lindsay Yowell" userId="f25d6509-bd39-4cbd-851c-30b13fa0c0f9" providerId="ADAL" clId="{85CA3A2C-019C-4B21-993A-320EA349A701}" dt="2023-08-24T11:57:04.273" v="234"/>
        <pc:sldMkLst>
          <pc:docMk/>
          <pc:sldMk cId="4161922721" sldId="272"/>
        </pc:sldMkLst>
      </pc:sldChg>
      <pc:sldChg chg="addSp delSp modSp mod setBg delAnim">
        <pc:chgData name="Lindsay Yowell" userId="f25d6509-bd39-4cbd-851c-30b13fa0c0f9" providerId="ADAL" clId="{85CA3A2C-019C-4B21-993A-320EA349A701}" dt="2023-08-24T11:55:50.832" v="227" actId="20577"/>
        <pc:sldMkLst>
          <pc:docMk/>
          <pc:sldMk cId="2960738023" sldId="273"/>
        </pc:sldMkLst>
        <pc:spChg chg="add del">
          <ac:chgData name="Lindsay Yowell" userId="f25d6509-bd39-4cbd-851c-30b13fa0c0f9" providerId="ADAL" clId="{85CA3A2C-019C-4B21-993A-320EA349A701}" dt="2023-08-24T11:55:13.672" v="184" actId="22"/>
          <ac:spMkLst>
            <pc:docMk/>
            <pc:sldMk cId="2960738023" sldId="273"/>
            <ac:spMk id="3" creationId="{431E4674-8D04-B1AC-B0A0-D3C546AA6981}"/>
          </ac:spMkLst>
        </pc:spChg>
        <pc:spChg chg="add mod">
          <ac:chgData name="Lindsay Yowell" userId="f25d6509-bd39-4cbd-851c-30b13fa0c0f9" providerId="ADAL" clId="{85CA3A2C-019C-4B21-993A-320EA349A701}" dt="2023-08-24T11:55:50.832" v="227" actId="20577"/>
          <ac:spMkLst>
            <pc:docMk/>
            <pc:sldMk cId="2960738023" sldId="273"/>
            <ac:spMk id="4" creationId="{182C5FFA-646C-83F5-7592-87D86352BA8C}"/>
          </ac:spMkLst>
        </pc:spChg>
        <pc:spChg chg="add del mod">
          <ac:chgData name="Lindsay Yowell" userId="f25d6509-bd39-4cbd-851c-30b13fa0c0f9" providerId="ADAL" clId="{85CA3A2C-019C-4B21-993A-320EA349A701}" dt="2023-08-24T11:55:40.967" v="225"/>
          <ac:spMkLst>
            <pc:docMk/>
            <pc:sldMk cId="2960738023" sldId="273"/>
            <ac:spMk id="6" creationId="{0BD19FD2-BFCB-C1C7-AB26-8DCBCEA27BC4}"/>
          </ac:spMkLst>
        </pc:spChg>
        <pc:spChg chg="del">
          <ac:chgData name="Lindsay Yowell" userId="f25d6509-bd39-4cbd-851c-30b13fa0c0f9" providerId="ADAL" clId="{85CA3A2C-019C-4B21-993A-320EA349A701}" dt="2023-08-24T11:55:10.385" v="182" actId="478"/>
          <ac:spMkLst>
            <pc:docMk/>
            <pc:sldMk cId="2960738023" sldId="273"/>
            <ac:spMk id="12" creationId="{5F924471-31F9-DEC5-0D73-1E504C8F9A52}"/>
          </ac:spMkLst>
        </pc:spChg>
        <pc:picChg chg="del">
          <ac:chgData name="Lindsay Yowell" userId="f25d6509-bd39-4cbd-851c-30b13fa0c0f9" providerId="ADAL" clId="{85CA3A2C-019C-4B21-993A-320EA349A701}" dt="2023-08-24T11:55:05.810" v="180" actId="478"/>
          <ac:picMkLst>
            <pc:docMk/>
            <pc:sldMk cId="2960738023" sldId="273"/>
            <ac:picMk id="5" creationId="{25FEE264-0CCB-5526-DB33-3F130DD1E804}"/>
          </ac:picMkLst>
        </pc:picChg>
      </pc:sldChg>
      <pc:sldChg chg="del">
        <pc:chgData name="Lindsay Yowell" userId="f25d6509-bd39-4cbd-851c-30b13fa0c0f9" providerId="ADAL" clId="{85CA3A2C-019C-4B21-993A-320EA349A701}" dt="2023-08-24T11:56:26.858" v="229" actId="47"/>
        <pc:sldMkLst>
          <pc:docMk/>
          <pc:sldMk cId="1675173451" sldId="279"/>
        </pc:sldMkLst>
      </pc:sldChg>
      <pc:sldChg chg="del">
        <pc:chgData name="Lindsay Yowell" userId="f25d6509-bd39-4cbd-851c-30b13fa0c0f9" providerId="ADAL" clId="{85CA3A2C-019C-4B21-993A-320EA349A701}" dt="2023-08-24T11:56:26.858" v="229" actId="47"/>
        <pc:sldMkLst>
          <pc:docMk/>
          <pc:sldMk cId="2553508939" sldId="280"/>
        </pc:sldMkLst>
      </pc:sldChg>
      <pc:sldChg chg="modAnim">
        <pc:chgData name="Lindsay Yowell" userId="f25d6509-bd39-4cbd-851c-30b13fa0c0f9" providerId="ADAL" clId="{85CA3A2C-019C-4B21-993A-320EA349A701}" dt="2023-08-24T11:56:52.228" v="232"/>
        <pc:sldMkLst>
          <pc:docMk/>
          <pc:sldMk cId="1077750651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9E5AD-A18E-8649-89B8-28557768E027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F680-79C8-D647-B9DE-8623CBBD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6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1217-740A-447A-8A93-232BE7FC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74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3123-4E1E-4122-AC3D-9212B9AD0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83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441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DB61-793B-4BA9-9449-DB7942F3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B585A-B3AB-4754-B29F-DECEF00E7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67B37-420B-420D-9C89-B7E18886B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73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B035-7B94-42B9-92DB-95C081CAE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8F085-02EF-4FCE-8AE8-0AFAEE46E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953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2804-6D0B-4A96-9D0E-C69A8E1B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03" y="408480"/>
            <a:ext cx="93003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A76D6-437A-4C07-86AE-F9412C36B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14" y="2188232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86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124B-8412-4FCE-9D00-E4FE21F6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3E5A9-B027-4BD6-95E6-F61372D6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26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8DBA-0857-4A50-B2DA-F45ABE22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1BDC1-4084-4584-8287-4B9147285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FF9C6-FE48-40DF-B5F0-578404B8F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92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2CC3-76A0-41E1-A24E-608CBA3C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4107B-68DF-47A6-99DE-F0747FFF0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FF12-CFA1-44C4-BC08-1FF19D66C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4AD3F-547A-4D71-A03C-6C0F9E24E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9232-B1D4-487E-B0A3-07E9690B9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92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05AB-D4D7-4F4C-8CEE-582E009B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597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18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3903-3526-40C5-85E3-91BF96C6C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20961-73A5-453E-B03C-D1C59F00B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3606D-6426-45E1-955A-FBD4947A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2C90-D88A-43BE-96B2-F237C660CA2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D1E56-A258-4E3E-90A2-047D851A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7973C-183A-4627-9C30-8321DC81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3D4C-A73B-4CCD-9CD6-E6D8B0A87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62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CA6E-7C54-4E4E-9926-33AC6A39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FE4B-D629-47E3-98BA-193B9BBF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AF619-75B8-45FD-9559-C90B30936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974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07F9-586F-424C-9E2F-81D0D4C6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181D-B8AC-4B1C-BF9A-2FFD4D907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B6BB2-3B43-4ECE-862C-D272DF9C6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734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7BD0-6D60-4B50-B53E-6BC92191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9A333-6F58-438D-BA6B-97B850668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54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01E4-9C4C-470B-868B-001C3388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CFDB-20F5-4DE0-80D4-17C79B23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156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9282-08D4-4BB2-9620-17AD078C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38925-D939-4199-B84C-3BF730103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745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928D-E87F-43AA-AC41-141B4A8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9208-7F86-4B0D-946F-A93977FDA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1F07C-7D26-407F-92BA-45970B9BC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955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90B6-69BB-4CDA-B95B-77BBD0DC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20FCB-E713-4073-B6DA-1334594DA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5B8C1-DA60-4CD6-B33A-173195814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FD264-90CC-42C4-A40C-F8AD14576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B258F-B112-441F-9C2C-C7B5A7030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861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334E-4582-4F12-A7CE-D5206AE1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04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760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4F89-408D-41FD-AE38-E6E1623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E496B-2823-45F7-A88C-C3FDA06F4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993DC-E683-4FBE-80B7-6926B4887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80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3689-D56C-49AA-BE85-77AADE92B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E98EC-987B-4CF6-927F-C349F31D5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01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1C6C6-6D66-4DD7-8542-06CC02C2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A4549D-0BDC-4507-8197-2465F28B5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B94EE-AACD-4D99-821B-00A23D85A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05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1023-B51B-41F4-8768-160B5211A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8B9F1-764C-43ED-92FD-7B1A2DCB7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069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4D02-3417-45B1-BECC-68588B1B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059E3-FBB0-4A41-9460-DAE4429F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240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8C57-1CC2-4D62-93AC-A717EC29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9EBF7-8833-4E7F-9BC7-DC93E183D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57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8191-CA84-45B1-B63D-C0E272BC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1FB28-7903-4430-B50A-D7B763249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A949D-4CA6-499D-80D7-60F9D00F9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720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1808-FEB0-43B1-A39F-23FF0C90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9F9A8-59D0-4A0F-BAAD-B7CE89756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CA273-30CB-48AF-9B19-F8D9AC4D1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E7732-348A-4E96-8D58-22162C8E2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961CF-50D0-460C-BB85-4A9627FEA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104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8217-EF67-4BF9-927C-9832E6FC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787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07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1ECB-9347-42DA-8167-6D7DB4EC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7675-E38B-47A3-9E5A-E75DEA0B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3C2C1-1FE6-4F3D-860B-B0F3844FA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655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99A9-4E3A-4555-8F8C-913DF0BB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6802D-3BFE-4CF9-B7CC-7F56F71C6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79A5B-D19A-48DB-9393-356396B4A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70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E5DB-2BFE-4A8C-A41C-FBFC31F2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231" y="32975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5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4FC0-7A26-4C57-B015-4580B5A28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121" y="212347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25EA5-8843-41D7-AD1D-D1FBE6FB6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121" y="463468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13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1D24-7041-4580-8A50-6C7BBDD8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5EE3-649B-4AAC-B897-49654BFE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4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EA22-6F02-4C97-B695-E925A76B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3E23C-C047-4D37-8BED-479896C05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2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5DCB-AA9B-4CC4-AC83-16B43205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0F47-8576-474D-AB19-788C95CC7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129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6B638-C3A9-459A-92B7-83BEC796A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7087" y="225129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995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D80C-F7CF-4B66-9F6B-81DEB2E7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D65C0-F770-4EAF-827F-2BA2C9208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9A858-DCD1-440A-B018-4BA800367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14A3E-A7F6-40F4-BEE7-7F89925C8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CD82B-D4BF-4EAA-9837-3C3776F09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02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71693-9DFE-4CA6-A55A-51BB65BF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D564E-A4FA-4EB6-A4B1-C6D61D99E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18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5F265-063D-4389-804C-878087A3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6FA53-B360-4E1E-BC4C-8FFB89607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29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2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22677-2932-43F4-BBF8-71C0AA80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193" y="436069"/>
            <a:ext cx="9398876" cy="1408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5757A-8071-4710-8E54-5B285D1C0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618" y="22670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29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95849-0BA8-43FF-8D06-9724DFCE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86" y="380890"/>
            <a:ext cx="9450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F36C7-8665-478E-8C4C-128AB813F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730" y="2125772"/>
            <a:ext cx="11169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80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91226-36A1-4C6E-A891-D1B95A7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262" y="365125"/>
            <a:ext cx="8547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F94D5-285B-4DAA-8B01-F28EF0FC1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555" y="2243411"/>
            <a:ext cx="104722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43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42D6A5-2129-4628-92C8-9172C9FE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38" y="365125"/>
            <a:ext cx="8673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A5C3F-9B8F-4243-A871-637B040F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54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38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IDBV4Mpek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1bjkPerpPs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O4te2QNsHY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0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E80C0D-FA32-C692-52DF-BBA88CAF70E4}"/>
              </a:ext>
            </a:extLst>
          </p:cNvPr>
          <p:cNvSpPr txBox="1"/>
          <p:nvPr/>
        </p:nvSpPr>
        <p:spPr>
          <a:xfrm>
            <a:off x="2853351" y="1415517"/>
            <a:ext cx="648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utura PT Medium" panose="020B0602020204020303" pitchFamily="34" charset="0"/>
              </a:rPr>
              <a:t>The Competition 2018</a:t>
            </a:r>
          </a:p>
        </p:txBody>
      </p:sp>
    </p:spTree>
    <p:extLst>
      <p:ext uri="{BB962C8B-B14F-4D97-AF65-F5344CB8AC3E}">
        <p14:creationId xmlns:p14="http://schemas.microsoft.com/office/powerpoint/2010/main" val="26630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E80C0D-FA32-C692-52DF-BBA88CAF70E4}"/>
              </a:ext>
            </a:extLst>
          </p:cNvPr>
          <p:cNvSpPr txBox="1"/>
          <p:nvPr/>
        </p:nvSpPr>
        <p:spPr>
          <a:xfrm>
            <a:off x="2853351" y="1415517"/>
            <a:ext cx="648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utura PT Medium" panose="020B0602020204020303" pitchFamily="34" charset="0"/>
              </a:rPr>
              <a:t>The Competition 2023</a:t>
            </a:r>
          </a:p>
        </p:txBody>
      </p:sp>
      <p:pic>
        <p:nvPicPr>
          <p:cNvPr id="4" name="Picture 2" descr="Queen of Virginia Skill &amp; Entertainment Games by Pace O Matic | HOME">
            <a:extLst>
              <a:ext uri="{FF2B5EF4-FFF2-40B4-BE49-F238E27FC236}">
                <a16:creationId xmlns:a16="http://schemas.microsoft.com/office/drawing/2014/main" id="{4D9515D1-2813-76FC-1743-15B8E098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26" y="2142024"/>
            <a:ext cx="2626204" cy="17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osie's Gaming Emporium Set To Open At Colonial Downs Racetrack On April  23rd | Virginia Thoroughbred Association">
            <a:extLst>
              <a:ext uri="{FF2B5EF4-FFF2-40B4-BE49-F238E27FC236}">
                <a16:creationId xmlns:a16="http://schemas.microsoft.com/office/drawing/2014/main" id="{837BE7ED-E071-A853-B57F-F2FBC956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80" y="2200347"/>
            <a:ext cx="1786944" cy="17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MGM Grand Las Vegas - Wikipedia">
            <a:extLst>
              <a:ext uri="{FF2B5EF4-FFF2-40B4-BE49-F238E27FC236}">
                <a16:creationId xmlns:a16="http://schemas.microsoft.com/office/drawing/2014/main" id="{A80034BE-0226-C1F0-497E-9C9B958D3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86" y="2498601"/>
            <a:ext cx="2267501" cy="11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ard Rock | Logopedia | Fandom">
            <a:extLst>
              <a:ext uri="{FF2B5EF4-FFF2-40B4-BE49-F238E27FC236}">
                <a16:creationId xmlns:a16="http://schemas.microsoft.com/office/drawing/2014/main" id="{D0836713-16B4-5561-5C4C-F0D859A8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149" y="2534533"/>
            <a:ext cx="1941966" cy="11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aesars Entertainment - Wikipedia">
            <a:extLst>
              <a:ext uri="{FF2B5EF4-FFF2-40B4-BE49-F238E27FC236}">
                <a16:creationId xmlns:a16="http://schemas.microsoft.com/office/drawing/2014/main" id="{15F71762-E0B8-7E03-E2F5-448D8ECF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46" y="4568121"/>
            <a:ext cx="2012130" cy="11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aftkings Logo PNG Vector (SVG) Free Download">
            <a:extLst>
              <a:ext uri="{FF2B5EF4-FFF2-40B4-BE49-F238E27FC236}">
                <a16:creationId xmlns:a16="http://schemas.microsoft.com/office/drawing/2014/main" id="{EAB902D6-B8C4-93C9-9C91-201B6C6F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61" y="4537873"/>
            <a:ext cx="2186382" cy="11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nDuel – Logos Download">
            <a:extLst>
              <a:ext uri="{FF2B5EF4-FFF2-40B4-BE49-F238E27FC236}">
                <a16:creationId xmlns:a16="http://schemas.microsoft.com/office/drawing/2014/main" id="{4A8A7E0E-7902-6C4D-927B-C7708810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954" y="4568120"/>
            <a:ext cx="1560356" cy="110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vers Casino Portsmouth - Experience the Excitement">
            <a:extLst>
              <a:ext uri="{FF2B5EF4-FFF2-40B4-BE49-F238E27FC236}">
                <a16:creationId xmlns:a16="http://schemas.microsoft.com/office/drawing/2014/main" id="{7D020F8B-F4A8-8646-5A3B-FA9A43C8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24" y="4568120"/>
            <a:ext cx="1912826" cy="14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4977CF-7224-48E1-0624-209377382917}"/>
              </a:ext>
            </a:extLst>
          </p:cNvPr>
          <p:cNvSpPr txBox="1"/>
          <p:nvPr/>
        </p:nvSpPr>
        <p:spPr>
          <a:xfrm>
            <a:off x="1194594" y="2159716"/>
            <a:ext cx="98028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Video: How Apple and Nike have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Branded your brain.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hlinkClick r:id="rId2"/>
              </a:rPr>
              <a:t>https://www.youtube.com/watch?v=4eIDBV4Mpek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DB0AE7-89FD-8C16-3737-7B923F346B5B}"/>
              </a:ext>
            </a:extLst>
          </p:cNvPr>
          <p:cNvSpPr txBox="1"/>
          <p:nvPr/>
        </p:nvSpPr>
        <p:spPr>
          <a:xfrm>
            <a:off x="714260" y="2767280"/>
            <a:ext cx="10763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utura PT Medium" panose="020B0602020204020303" pitchFamily="34" charset="0"/>
              </a:rPr>
              <a:t>Where are we now?</a:t>
            </a:r>
          </a:p>
        </p:txBody>
      </p:sp>
      <p:pic>
        <p:nvPicPr>
          <p:cNvPr id="1026" name="Picture 2" descr="Virginia Lottery launches Keno game with top prize of $1 ...">
            <a:extLst>
              <a:ext uri="{FF2B5EF4-FFF2-40B4-BE49-F238E27FC236}">
                <a16:creationId xmlns:a16="http://schemas.microsoft.com/office/drawing/2014/main" id="{D8EE6970-5801-994F-8E5C-DD84E410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81" y="3917658"/>
            <a:ext cx="3882238" cy="218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DB0AE7-89FD-8C16-3737-7B923F346B5B}"/>
              </a:ext>
            </a:extLst>
          </p:cNvPr>
          <p:cNvSpPr txBox="1"/>
          <p:nvPr/>
        </p:nvSpPr>
        <p:spPr>
          <a:xfrm>
            <a:off x="714260" y="2767280"/>
            <a:ext cx="10763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utura PT Medium" panose="020B0602020204020303" pitchFamily="34" charset="0"/>
              </a:rPr>
              <a:t>Where are we now?</a:t>
            </a:r>
          </a:p>
        </p:txBody>
      </p:sp>
      <p:pic>
        <p:nvPicPr>
          <p:cNvPr id="3" name="Picture 2" descr="A logo for a lottery&#10;&#10;Description automatically generated">
            <a:extLst>
              <a:ext uri="{FF2B5EF4-FFF2-40B4-BE49-F238E27FC236}">
                <a16:creationId xmlns:a16="http://schemas.microsoft.com/office/drawing/2014/main" id="{3FAFA0B9-0521-A1F6-5C24-B2D39A546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18" y="4253012"/>
            <a:ext cx="2963761" cy="2287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CE3289-3DC0-A48D-7329-961E74885E08}"/>
              </a:ext>
            </a:extLst>
          </p:cNvPr>
          <p:cNvSpPr txBox="1"/>
          <p:nvPr/>
        </p:nvSpPr>
        <p:spPr>
          <a:xfrm>
            <a:off x="714260" y="3445572"/>
            <a:ext cx="10763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Futura PT Medium" panose="020B0602020204020303" pitchFamily="34" charset="0"/>
              </a:rPr>
              <a:t>The rise and fall of “We’re Game”.</a:t>
            </a:r>
          </a:p>
        </p:txBody>
      </p:sp>
    </p:spTree>
    <p:extLst>
      <p:ext uri="{BB962C8B-B14F-4D97-AF65-F5344CB8AC3E}">
        <p14:creationId xmlns:p14="http://schemas.microsoft.com/office/powerpoint/2010/main" val="15687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FDB128-C206-3C7C-508D-7F9BE37E1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53" y="1259347"/>
            <a:ext cx="4045368" cy="527342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17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2AE257-C787-7BA3-5540-BBD0898C4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062" y="637556"/>
            <a:ext cx="3981120" cy="5208577"/>
          </a:xfrm>
          <a:prstGeom prst="rect">
            <a:avLst/>
          </a:prstGeom>
          <a:effectLst>
            <a:outerShdw blurRad="63500" algn="ctr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4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24471-31F9-DEC5-0D73-1E504C8F9A52}"/>
              </a:ext>
            </a:extLst>
          </p:cNvPr>
          <p:cNvSpPr/>
          <p:nvPr/>
        </p:nvSpPr>
        <p:spPr>
          <a:xfrm>
            <a:off x="8078771" y="2952113"/>
            <a:ext cx="4113229" cy="390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7E7CA-03E0-CC6B-1D92-6E93971780D6}"/>
              </a:ext>
            </a:extLst>
          </p:cNvPr>
          <p:cNvSpPr txBox="1"/>
          <p:nvPr/>
        </p:nvSpPr>
        <p:spPr>
          <a:xfrm>
            <a:off x="714261" y="1881160"/>
            <a:ext cx="254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Futura PT Medium" panose="020B0602020204020303" pitchFamily="34" charset="0"/>
              </a:rPr>
              <a:t>2018</a:t>
            </a:r>
          </a:p>
        </p:txBody>
      </p:sp>
      <p:pic>
        <p:nvPicPr>
          <p:cNvPr id="3" name="Picture 2" descr="A logo for a lottery&#10;&#10;Description automatically generated">
            <a:extLst>
              <a:ext uri="{FF2B5EF4-FFF2-40B4-BE49-F238E27FC236}">
                <a16:creationId xmlns:a16="http://schemas.microsoft.com/office/drawing/2014/main" id="{F7B9B2F3-2502-9BD2-7206-7B21775E1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7" y="2952113"/>
            <a:ext cx="2963761" cy="2287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48B66-BF7F-52B8-3C15-639C43D39277}"/>
              </a:ext>
            </a:extLst>
          </p:cNvPr>
          <p:cNvSpPr txBox="1"/>
          <p:nvPr/>
        </p:nvSpPr>
        <p:spPr>
          <a:xfrm>
            <a:off x="4822293" y="1881160"/>
            <a:ext cx="254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Futura PT Medium" panose="020B0602020204020303" pitchFamily="34" charset="0"/>
              </a:rPr>
              <a:t>2019</a:t>
            </a:r>
          </a:p>
        </p:txBody>
      </p:sp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id="{BE939BDD-523E-C7D2-EECC-C1E7B4BE1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85" y="2820046"/>
            <a:ext cx="4113230" cy="2083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6E8E71-412C-E56A-2098-0BF3A0D21EC0}"/>
              </a:ext>
            </a:extLst>
          </p:cNvPr>
          <p:cNvSpPr txBox="1"/>
          <p:nvPr/>
        </p:nvSpPr>
        <p:spPr>
          <a:xfrm>
            <a:off x="8930325" y="1881160"/>
            <a:ext cx="254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Futura PT Medium" panose="020B0602020204020303" pitchFamily="34" charset="0"/>
              </a:rPr>
              <a:t>2021</a:t>
            </a:r>
          </a:p>
        </p:txBody>
      </p:sp>
      <p:pic>
        <p:nvPicPr>
          <p:cNvPr id="11" name="Picture 10" descr="A green circle with a hand gesture&#10;&#10;Description automatically generated">
            <a:extLst>
              <a:ext uri="{FF2B5EF4-FFF2-40B4-BE49-F238E27FC236}">
                <a16:creationId xmlns:a16="http://schemas.microsoft.com/office/drawing/2014/main" id="{6DDD04BE-0DF1-85E7-98B7-346DE9EB9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441" y="2721113"/>
            <a:ext cx="2383182" cy="19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2C5FFA-646C-83F5-7592-87D86352BA8C}"/>
              </a:ext>
            </a:extLst>
          </p:cNvPr>
          <p:cNvSpPr txBox="1"/>
          <p:nvPr/>
        </p:nvSpPr>
        <p:spPr>
          <a:xfrm>
            <a:off x="1385169" y="2159716"/>
            <a:ext cx="94216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Video: Why Companies are “</a:t>
            </a:r>
            <a:r>
              <a:rPr lang="en-US" sz="3600" dirty="0" err="1">
                <a:solidFill>
                  <a:schemeClr val="bg1"/>
                </a:solidFill>
              </a:rPr>
              <a:t>Debranding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hlinkClick r:id="rId2"/>
              </a:rPr>
              <a:t>https://www.youtube.com/watch?v=e1bjkPerpPs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24471-31F9-DEC5-0D73-1E504C8F9A52}"/>
              </a:ext>
            </a:extLst>
          </p:cNvPr>
          <p:cNvSpPr/>
          <p:nvPr/>
        </p:nvSpPr>
        <p:spPr>
          <a:xfrm>
            <a:off x="8078771" y="2952113"/>
            <a:ext cx="4113229" cy="390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een circle with a hand gesture&#10;&#10;Description automatically generated">
            <a:extLst>
              <a:ext uri="{FF2B5EF4-FFF2-40B4-BE49-F238E27FC236}">
                <a16:creationId xmlns:a16="http://schemas.microsoft.com/office/drawing/2014/main" id="{6DDD04BE-0DF1-85E7-98B7-346DE9EB9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76" y="1657558"/>
            <a:ext cx="5314247" cy="44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C58DC4-9CE6-B601-B0F2-21E68B55C34B}"/>
              </a:ext>
            </a:extLst>
          </p:cNvPr>
          <p:cNvSpPr txBox="1"/>
          <p:nvPr/>
        </p:nvSpPr>
        <p:spPr>
          <a:xfrm>
            <a:off x="714260" y="2767280"/>
            <a:ext cx="10763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utura PT Medium" panose="020B0602020204020303" pitchFamily="34" charset="0"/>
              </a:rPr>
              <a:t>Where are we going?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latin typeface="Futura PT Medium" panose="020B0602020204020303" pitchFamily="34" charset="0"/>
              </a:rPr>
              <a:t>Complete our brand “refresh” with Fable Branding.</a:t>
            </a:r>
          </a:p>
        </p:txBody>
      </p:sp>
      <p:pic>
        <p:nvPicPr>
          <p:cNvPr id="3074" name="Picture 2" descr="Fable - Tell Stories. Share Adventures. Build Legends.">
            <a:extLst>
              <a:ext uri="{FF2B5EF4-FFF2-40B4-BE49-F238E27FC236}">
                <a16:creationId xmlns:a16="http://schemas.microsoft.com/office/drawing/2014/main" id="{6DB299B9-87DE-B6A9-B14A-E9302213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64" y="4090719"/>
            <a:ext cx="2493470" cy="250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DCC1-B566-4A86-80DF-A29F5BFF1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3582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Brand &amp; Advertising</a:t>
            </a:r>
          </a:p>
        </p:txBody>
      </p:sp>
    </p:spTree>
    <p:extLst>
      <p:ext uri="{BB962C8B-B14F-4D97-AF65-F5344CB8AC3E}">
        <p14:creationId xmlns:p14="http://schemas.microsoft.com/office/powerpoint/2010/main" val="27702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C58DC4-9CE6-B601-B0F2-21E68B55C34B}"/>
              </a:ext>
            </a:extLst>
          </p:cNvPr>
          <p:cNvSpPr txBox="1"/>
          <p:nvPr/>
        </p:nvSpPr>
        <p:spPr>
          <a:xfrm>
            <a:off x="714260" y="2767280"/>
            <a:ext cx="107634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utura PT Medium" panose="020B0602020204020303" pitchFamily="34" charset="0"/>
              </a:rPr>
              <a:t>Where are we going?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latin typeface="Futura PT Medium" panose="020B0602020204020303" pitchFamily="34" charset="0"/>
              </a:rPr>
              <a:t>Complete our brand “refresh” with Fable Branding.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/>
              </a:solidFill>
              <a:latin typeface="Futura PT Medium" panose="020B0602020204020303" pitchFamily="34" charset="0"/>
            </a:endParaRPr>
          </a:p>
          <a:p>
            <a:pPr algn="ctr"/>
            <a:r>
              <a:rPr lang="en-US" sz="3200" dirty="0">
                <a:latin typeface="Futura PT Medium" panose="020B0602020204020303" pitchFamily="34" charset="0"/>
              </a:rPr>
              <a:t>Visual Brand</a:t>
            </a:r>
          </a:p>
          <a:p>
            <a:pPr algn="ctr"/>
            <a:r>
              <a:rPr lang="en-US" sz="3200" dirty="0">
                <a:latin typeface="Futura PT Medium" panose="020B0602020204020303" pitchFamily="34" charset="0"/>
              </a:rPr>
              <a:t>Brand Voice</a:t>
            </a:r>
          </a:p>
          <a:p>
            <a:pPr algn="ctr"/>
            <a:r>
              <a:rPr lang="en-US" sz="3200" dirty="0">
                <a:latin typeface="Futura PT Medium" panose="020B0602020204020303" pitchFamily="34" charset="0"/>
              </a:rPr>
              <a:t>Brand Positioning</a:t>
            </a:r>
          </a:p>
          <a:p>
            <a:pPr algn="ctr"/>
            <a:r>
              <a:rPr lang="en-US" sz="3200" dirty="0">
                <a:latin typeface="Futura PT Medium" panose="020B0602020204020303" pitchFamily="34" charset="0"/>
              </a:rPr>
              <a:t>Go-to-Market Strategy</a:t>
            </a:r>
          </a:p>
        </p:txBody>
      </p:sp>
    </p:spTree>
    <p:extLst>
      <p:ext uri="{BB962C8B-B14F-4D97-AF65-F5344CB8AC3E}">
        <p14:creationId xmlns:p14="http://schemas.microsoft.com/office/powerpoint/2010/main" val="16076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76F70EB-9012-57F8-FD45-9039A709A481}"/>
              </a:ext>
            </a:extLst>
          </p:cNvPr>
          <p:cNvSpPr/>
          <p:nvPr/>
        </p:nvSpPr>
        <p:spPr>
          <a:xfrm>
            <a:off x="743330" y="2572280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August ‘23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A8F361-F136-D410-F01A-692800F78613}"/>
              </a:ext>
            </a:extLst>
          </p:cNvPr>
          <p:cNvSpPr/>
          <p:nvPr/>
        </p:nvSpPr>
        <p:spPr>
          <a:xfrm>
            <a:off x="2518056" y="2572280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September ‘23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28A7E0-5060-9D14-4315-4012FC82034B}"/>
              </a:ext>
            </a:extLst>
          </p:cNvPr>
          <p:cNvSpPr/>
          <p:nvPr/>
        </p:nvSpPr>
        <p:spPr>
          <a:xfrm>
            <a:off x="4292988" y="2572280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October ‘23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B724F9-7C97-6F3A-7D99-DD02B70305BF}"/>
              </a:ext>
            </a:extLst>
          </p:cNvPr>
          <p:cNvSpPr/>
          <p:nvPr/>
        </p:nvSpPr>
        <p:spPr>
          <a:xfrm>
            <a:off x="6067920" y="2572280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November ‘23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0517EF-F94C-E924-7EEC-1D177D89B32F}"/>
              </a:ext>
            </a:extLst>
          </p:cNvPr>
          <p:cNvSpPr/>
          <p:nvPr/>
        </p:nvSpPr>
        <p:spPr>
          <a:xfrm>
            <a:off x="7842852" y="2569261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December ‘23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0D9930-C68A-3A4C-41AA-F50A668C5B8F}"/>
              </a:ext>
            </a:extLst>
          </p:cNvPr>
          <p:cNvSpPr/>
          <p:nvPr/>
        </p:nvSpPr>
        <p:spPr>
          <a:xfrm>
            <a:off x="9615992" y="2569261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January ‘24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308192-A161-1FC9-ADF5-5461E712F507}"/>
              </a:ext>
            </a:extLst>
          </p:cNvPr>
          <p:cNvSpPr/>
          <p:nvPr/>
        </p:nvSpPr>
        <p:spPr>
          <a:xfrm>
            <a:off x="716099" y="4989708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February ‘24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5EE4E0-19FA-DA92-0559-4DD855F13FCF}"/>
              </a:ext>
            </a:extLst>
          </p:cNvPr>
          <p:cNvSpPr/>
          <p:nvPr/>
        </p:nvSpPr>
        <p:spPr>
          <a:xfrm>
            <a:off x="2490825" y="4989708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March ‘24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38DCDD-527D-C92C-D7C0-CEBDAA2A23E9}"/>
              </a:ext>
            </a:extLst>
          </p:cNvPr>
          <p:cNvSpPr/>
          <p:nvPr/>
        </p:nvSpPr>
        <p:spPr>
          <a:xfrm>
            <a:off x="4265757" y="4989708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April ‘24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949868-B7AB-D4D2-D505-71892EF04B87}"/>
              </a:ext>
            </a:extLst>
          </p:cNvPr>
          <p:cNvSpPr/>
          <p:nvPr/>
        </p:nvSpPr>
        <p:spPr>
          <a:xfrm>
            <a:off x="6040689" y="4989708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May ‘24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6D3FCA-DD9D-70B5-FB44-D987ACCC0373}"/>
              </a:ext>
            </a:extLst>
          </p:cNvPr>
          <p:cNvSpPr/>
          <p:nvPr/>
        </p:nvSpPr>
        <p:spPr>
          <a:xfrm>
            <a:off x="7807232" y="4986689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June ‘24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B6B159-375D-7293-ADA6-FD1690DE2969}"/>
              </a:ext>
            </a:extLst>
          </p:cNvPr>
          <p:cNvSpPr/>
          <p:nvPr/>
        </p:nvSpPr>
        <p:spPr>
          <a:xfrm>
            <a:off x="9580372" y="4986689"/>
            <a:ext cx="1747495" cy="40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July ‘24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7B0B04-5CB6-D82D-ADCA-40700B02CB2A}"/>
              </a:ext>
            </a:extLst>
          </p:cNvPr>
          <p:cNvSpPr/>
          <p:nvPr/>
        </p:nvSpPr>
        <p:spPr>
          <a:xfrm>
            <a:off x="743329" y="3005960"/>
            <a:ext cx="7072086" cy="4062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Tuesdays Extension Campaign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44C72F-B164-AD1F-3E51-DA2A7FD78754}"/>
              </a:ext>
            </a:extLst>
          </p:cNvPr>
          <p:cNvSpPr/>
          <p:nvPr/>
        </p:nvSpPr>
        <p:spPr>
          <a:xfrm>
            <a:off x="7842852" y="3005960"/>
            <a:ext cx="1754298" cy="4062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Holiday ‘24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F3125C-AE87-DC76-B178-A8CF91097AB7}"/>
              </a:ext>
            </a:extLst>
          </p:cNvPr>
          <p:cNvSpPr/>
          <p:nvPr/>
        </p:nvSpPr>
        <p:spPr>
          <a:xfrm>
            <a:off x="712696" y="5423388"/>
            <a:ext cx="3525623" cy="4062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Willy Wonka/Golden Ticket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B7BBF1-9207-102D-BDA0-596E49191B44}"/>
              </a:ext>
            </a:extLst>
          </p:cNvPr>
          <p:cNvSpPr/>
          <p:nvPr/>
        </p:nvSpPr>
        <p:spPr>
          <a:xfrm>
            <a:off x="4262561" y="5420369"/>
            <a:ext cx="3525623" cy="4062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Loyalty Program/TBD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5F3822-E67D-6293-A4E7-107486279B44}"/>
              </a:ext>
            </a:extLst>
          </p:cNvPr>
          <p:cNvSpPr/>
          <p:nvPr/>
        </p:nvSpPr>
        <p:spPr>
          <a:xfrm>
            <a:off x="7812427" y="5420369"/>
            <a:ext cx="3515440" cy="4062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TBD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9C8CFB-28E7-276D-B96D-B19B81150AF7}"/>
              </a:ext>
            </a:extLst>
          </p:cNvPr>
          <p:cNvSpPr/>
          <p:nvPr/>
        </p:nvSpPr>
        <p:spPr>
          <a:xfrm>
            <a:off x="9624381" y="3003864"/>
            <a:ext cx="1754298" cy="4062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B Campaign/TBD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E5F71E-02F6-97E7-D95B-04161EAEAD24}"/>
              </a:ext>
            </a:extLst>
          </p:cNvPr>
          <p:cNvSpPr/>
          <p:nvPr/>
        </p:nvSpPr>
        <p:spPr>
          <a:xfrm>
            <a:off x="743329" y="3439641"/>
            <a:ext cx="8847018" cy="4062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Brand Refresh Work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2E9D91-BD4F-B639-F82F-E26AEE6EC889}"/>
              </a:ext>
            </a:extLst>
          </p:cNvPr>
          <p:cNvSpPr/>
          <p:nvPr/>
        </p:nvSpPr>
        <p:spPr>
          <a:xfrm>
            <a:off x="9624538" y="3434592"/>
            <a:ext cx="1754298" cy="4062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Brand GTM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29C1B0-3943-4BDF-5023-FBC2935B98E2}"/>
              </a:ext>
            </a:extLst>
          </p:cNvPr>
          <p:cNvSpPr/>
          <p:nvPr/>
        </p:nvSpPr>
        <p:spPr>
          <a:xfrm>
            <a:off x="707709" y="5855543"/>
            <a:ext cx="8847018" cy="4062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Brand Go-To-Market Strategy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CA986BD-07C0-C1EE-6675-9B5997E553D1}"/>
              </a:ext>
            </a:extLst>
          </p:cNvPr>
          <p:cNvSpPr/>
          <p:nvPr/>
        </p:nvSpPr>
        <p:spPr>
          <a:xfrm>
            <a:off x="9587483" y="5852391"/>
            <a:ext cx="1754298" cy="4062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Brand Launch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069CDE-9B33-6F0E-A26D-36DAD8E9A95D}"/>
              </a:ext>
            </a:extLst>
          </p:cNvPr>
          <p:cNvSpPr txBox="1"/>
          <p:nvPr/>
        </p:nvSpPr>
        <p:spPr>
          <a:xfrm>
            <a:off x="3837867" y="1158689"/>
            <a:ext cx="765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utura PT Medium" panose="020B0602020204020303" pitchFamily="34" charset="0"/>
              </a:rPr>
              <a:t>FY24 Brand &amp; Advertising Calendar</a:t>
            </a:r>
          </a:p>
        </p:txBody>
      </p:sp>
    </p:spTree>
    <p:extLst>
      <p:ext uri="{BB962C8B-B14F-4D97-AF65-F5344CB8AC3E}">
        <p14:creationId xmlns:p14="http://schemas.microsoft.com/office/powerpoint/2010/main" val="26638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B8CD7-3D8B-B3E6-0288-B6522ED3F7DA}"/>
              </a:ext>
            </a:extLst>
          </p:cNvPr>
          <p:cNvSpPr/>
          <p:nvPr/>
        </p:nvSpPr>
        <p:spPr>
          <a:xfrm>
            <a:off x="8078771" y="2952113"/>
            <a:ext cx="4113229" cy="390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en circle with a hand gesture&#10;&#10;Description automatically generated">
            <a:extLst>
              <a:ext uri="{FF2B5EF4-FFF2-40B4-BE49-F238E27FC236}">
                <a16:creationId xmlns:a16="http://schemas.microsoft.com/office/drawing/2014/main" id="{AF2334A9-78F3-3098-5B90-327EBC1FC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784225"/>
            <a:ext cx="6934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13938-D25E-7BDA-21F9-5976880C052E}"/>
              </a:ext>
            </a:extLst>
          </p:cNvPr>
          <p:cNvSpPr txBox="1"/>
          <p:nvPr/>
        </p:nvSpPr>
        <p:spPr>
          <a:xfrm>
            <a:off x="1217485" y="2159716"/>
            <a:ext cx="97570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Video: What is Branding?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hlinkClick r:id="rId2"/>
              </a:rPr>
              <a:t>https://www.youtube.com/watch?v=sO4te2QNsHY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DCC1-B566-4A86-80DF-A29F5BFF1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358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35 Years of Advertising</a:t>
            </a:r>
          </a:p>
        </p:txBody>
      </p:sp>
    </p:spTree>
    <p:extLst>
      <p:ext uri="{BB962C8B-B14F-4D97-AF65-F5344CB8AC3E}">
        <p14:creationId xmlns:p14="http://schemas.microsoft.com/office/powerpoint/2010/main" val="8395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5B7225-6E05-45BB-B826-DEE0FC6CCF81}"/>
              </a:ext>
            </a:extLst>
          </p:cNvPr>
          <p:cNvSpPr txBox="1"/>
          <p:nvPr/>
        </p:nvSpPr>
        <p:spPr>
          <a:xfrm>
            <a:off x="2349274" y="2159716"/>
            <a:ext cx="7493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Video: 35 Years of Lottery Commercials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(no link)</a:t>
            </a:r>
          </a:p>
        </p:txBody>
      </p:sp>
    </p:spTree>
    <p:extLst>
      <p:ext uri="{BB962C8B-B14F-4D97-AF65-F5344CB8AC3E}">
        <p14:creationId xmlns:p14="http://schemas.microsoft.com/office/powerpoint/2010/main" val="36732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DB0AE7-89FD-8C16-3737-7B923F346B5B}"/>
              </a:ext>
            </a:extLst>
          </p:cNvPr>
          <p:cNvSpPr txBox="1"/>
          <p:nvPr/>
        </p:nvSpPr>
        <p:spPr>
          <a:xfrm>
            <a:off x="714260" y="2767280"/>
            <a:ext cx="107634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utura PT Medium" panose="020B0602020204020303" pitchFamily="34" charset="0"/>
              </a:rPr>
              <a:t>Our mission: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latin typeface="Futura PT Medium" panose="020B0602020204020303" pitchFamily="34" charset="0"/>
              </a:rPr>
              <a:t>Change the way The Lottery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latin typeface="Futura PT Medium" panose="020B0602020204020303" pitchFamily="34" charset="0"/>
              </a:rPr>
              <a:t>is branded and advertised to: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Futura PT Medium" panose="020B0602020204020303" pitchFamily="34" charset="0"/>
              </a:rPr>
              <a:t>Speak to new generations.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Futura PT Medium" panose="020B0602020204020303" pitchFamily="34" charset="0"/>
              </a:rPr>
              <a:t>Meet new competition head-on.</a:t>
            </a:r>
          </a:p>
        </p:txBody>
      </p:sp>
    </p:spTree>
    <p:extLst>
      <p:ext uri="{BB962C8B-B14F-4D97-AF65-F5344CB8AC3E}">
        <p14:creationId xmlns:p14="http://schemas.microsoft.com/office/powerpoint/2010/main" val="10408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F46068-56C0-7436-3A53-28A74734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32" y="1877182"/>
            <a:ext cx="9799136" cy="48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E80C0D-FA32-C692-52DF-BBA88CAF70E4}"/>
              </a:ext>
            </a:extLst>
          </p:cNvPr>
          <p:cNvSpPr txBox="1"/>
          <p:nvPr/>
        </p:nvSpPr>
        <p:spPr>
          <a:xfrm>
            <a:off x="2853351" y="1415517"/>
            <a:ext cx="648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utura PT Medium" panose="020B0602020204020303" pitchFamily="34" charset="0"/>
              </a:rPr>
              <a:t>Retail &amp; iLottery Players by Age</a:t>
            </a:r>
          </a:p>
        </p:txBody>
      </p:sp>
    </p:spTree>
    <p:extLst>
      <p:ext uri="{BB962C8B-B14F-4D97-AF65-F5344CB8AC3E}">
        <p14:creationId xmlns:p14="http://schemas.microsoft.com/office/powerpoint/2010/main" val="42542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E80C0D-FA32-C692-52DF-BBA88CAF70E4}"/>
              </a:ext>
            </a:extLst>
          </p:cNvPr>
          <p:cNvSpPr txBox="1"/>
          <p:nvPr/>
        </p:nvSpPr>
        <p:spPr>
          <a:xfrm>
            <a:off x="2853351" y="1415517"/>
            <a:ext cx="648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utura PT Medium" panose="020B0602020204020303" pitchFamily="34" charset="0"/>
              </a:rPr>
              <a:t>Retail &amp; iLottery Players by 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549CE-E4B0-C19C-6D5D-48D80452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36" y="1927835"/>
            <a:ext cx="8200698" cy="48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E80C0D-FA32-C692-52DF-BBA88CAF70E4}"/>
              </a:ext>
            </a:extLst>
          </p:cNvPr>
          <p:cNvSpPr txBox="1"/>
          <p:nvPr/>
        </p:nvSpPr>
        <p:spPr>
          <a:xfrm>
            <a:off x="2853351" y="1415517"/>
            <a:ext cx="648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utura PT Medium" panose="020B0602020204020303" pitchFamily="34" charset="0"/>
              </a:rPr>
              <a:t>The Generational Shift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3F5C63-1F6D-0E9E-1571-8B818E3C4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994" y="2530336"/>
            <a:ext cx="7602011" cy="30388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A0829B-40F4-B154-8DA3-FDA6C936D1D4}"/>
              </a:ext>
            </a:extLst>
          </p:cNvPr>
          <p:cNvSpPr/>
          <p:nvPr/>
        </p:nvSpPr>
        <p:spPr>
          <a:xfrm>
            <a:off x="4009938" y="5494789"/>
            <a:ext cx="3582099" cy="302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utura PT Bold" panose="020B0902020204020203" pitchFamily="34" charset="0"/>
              </a:rPr>
              <a:t>CURRENT SWEET SPOT</a:t>
            </a:r>
          </a:p>
        </p:txBody>
      </p:sp>
    </p:spTree>
    <p:extLst>
      <p:ext uri="{BB962C8B-B14F-4D97-AF65-F5344CB8AC3E}">
        <p14:creationId xmlns:p14="http://schemas.microsoft.com/office/powerpoint/2010/main" val="34511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453557829064D998C774D14DC93F5" ma:contentTypeVersion="16" ma:contentTypeDescription="Create a new document." ma:contentTypeScope="" ma:versionID="617307ca3431a2ba8a07f94619855828">
  <xsd:schema xmlns:xsd="http://www.w3.org/2001/XMLSchema" xmlns:xs="http://www.w3.org/2001/XMLSchema" xmlns:p="http://schemas.microsoft.com/office/2006/metadata/properties" xmlns:ns3="760f6780-68de-4eff-a585-cd4195b28b7d" xmlns:ns4="7bc89d02-a9db-40fc-8968-9e75358aa081" targetNamespace="http://schemas.microsoft.com/office/2006/metadata/properties" ma:root="true" ma:fieldsID="d5255dbae21288f48bd408715cb4f4fc" ns3:_="" ns4:_="">
    <xsd:import namespace="760f6780-68de-4eff-a585-cd4195b28b7d"/>
    <xsd:import namespace="7bc89d02-a9db-40fc-8968-9e75358aa0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f6780-68de-4eff-a585-cd4195b28b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89d02-a9db-40fc-8968-9e75358aa0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0f6780-68de-4eff-a585-cd4195b28b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150662-7625-4E89-9A56-6A2111BA7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f6780-68de-4eff-a585-cd4195b28b7d"/>
    <ds:schemaRef ds:uri="7bc89d02-a9db-40fc-8968-9e75358aa0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C842F1-1AE7-40AD-9B3B-7FA309ABED27}">
  <ds:schemaRefs>
    <ds:schemaRef ds:uri="760f6780-68de-4eff-a585-cd4195b28b7d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7bc89d02-a9db-40fc-8968-9e75358aa08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71D630F-0ACF-4C64-9D2A-43FAC18B6C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11240</TotalTime>
  <Words>261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Futura PT Bold</vt:lpstr>
      <vt:lpstr>Futura PT Medium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Brand &amp; Advertising</vt:lpstr>
      <vt:lpstr>PowerPoint Presentation</vt:lpstr>
      <vt:lpstr>35 Years of Advertising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Butler</dc:creator>
  <cp:lastModifiedBy>Lindsay Yowell</cp:lastModifiedBy>
  <cp:revision>10</cp:revision>
  <dcterms:created xsi:type="dcterms:W3CDTF">2022-07-07T14:34:45Z</dcterms:created>
  <dcterms:modified xsi:type="dcterms:W3CDTF">2023-08-24T12:01:36Z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0x010100565453557829064D998C774D14DC93F5</vt:lpwstr>
  </property>
</Properties>
</file>